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79" r:id="rId3"/>
    <p:sldId id="314" r:id="rId4"/>
    <p:sldId id="273" r:id="rId5"/>
    <p:sldId id="263" r:id="rId6"/>
    <p:sldId id="315" r:id="rId7"/>
    <p:sldId id="266" r:id="rId8"/>
    <p:sldId id="267" r:id="rId9"/>
    <p:sldId id="269" r:id="rId10"/>
    <p:sldId id="270" r:id="rId11"/>
    <p:sldId id="333" r:id="rId12"/>
    <p:sldId id="280" r:id="rId13"/>
    <p:sldId id="334" r:id="rId14"/>
    <p:sldId id="281" r:id="rId15"/>
    <p:sldId id="261" r:id="rId16"/>
    <p:sldId id="318" r:id="rId17"/>
    <p:sldId id="320" r:id="rId18"/>
    <p:sldId id="329" r:id="rId19"/>
    <p:sldId id="331" r:id="rId20"/>
    <p:sldId id="330" r:id="rId21"/>
    <p:sldId id="332" r:id="rId22"/>
    <p:sldId id="277" r:id="rId23"/>
    <p:sldId id="321" r:id="rId24"/>
    <p:sldId id="322" r:id="rId25"/>
    <p:sldId id="323" r:id="rId26"/>
    <p:sldId id="325" r:id="rId27"/>
    <p:sldId id="258" r:id="rId28"/>
    <p:sldId id="257" r:id="rId29"/>
    <p:sldId id="327" r:id="rId30"/>
    <p:sldId id="328" r:id="rId31"/>
    <p:sldId id="309" r:id="rId32"/>
    <p:sldId id="310" r:id="rId33"/>
    <p:sldId id="311" r:id="rId34"/>
    <p:sldId id="313" r:id="rId35"/>
    <p:sldId id="335" r:id="rId36"/>
    <p:sldId id="27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E4DA045-7DDD-4883-AE6B-DFE419489FAD}">
          <p14:sldIdLst>
            <p14:sldId id="256"/>
            <p14:sldId id="279"/>
            <p14:sldId id="314"/>
            <p14:sldId id="273"/>
            <p14:sldId id="263"/>
            <p14:sldId id="315"/>
          </p14:sldIdLst>
        </p14:section>
        <p14:section name="Untitled Section" id="{DBA44558-0AA8-4678-B771-DF4B6976231F}">
          <p14:sldIdLst>
            <p14:sldId id="266"/>
            <p14:sldId id="267"/>
            <p14:sldId id="269"/>
            <p14:sldId id="270"/>
            <p14:sldId id="333"/>
            <p14:sldId id="280"/>
            <p14:sldId id="334"/>
            <p14:sldId id="281"/>
            <p14:sldId id="261"/>
            <p14:sldId id="318"/>
            <p14:sldId id="320"/>
            <p14:sldId id="329"/>
            <p14:sldId id="331"/>
            <p14:sldId id="330"/>
            <p14:sldId id="332"/>
            <p14:sldId id="277"/>
            <p14:sldId id="321"/>
            <p14:sldId id="322"/>
            <p14:sldId id="323"/>
            <p14:sldId id="325"/>
            <p14:sldId id="258"/>
            <p14:sldId id="257"/>
            <p14:sldId id="327"/>
            <p14:sldId id="328"/>
            <p14:sldId id="309"/>
            <p14:sldId id="310"/>
            <p14:sldId id="311"/>
            <p14:sldId id="313"/>
            <p14:sldId id="335"/>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82" d="100"/>
          <a:sy n="82" d="100"/>
        </p:scale>
        <p:origin x="157"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74A01B-29E3-4783-91D5-8EB06D44F14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E7E5240-84EB-4161-8586-4406BD4DA4B5}">
      <dgm:prSet/>
      <dgm:spPr/>
      <dgm:t>
        <a:bodyPr/>
        <a:lstStyle/>
        <a:p>
          <a:r>
            <a:rPr lang="en-US" dirty="0"/>
            <a:t>T</a:t>
          </a:r>
          <a:r>
            <a:rPr lang="en-US" b="0" i="0" dirty="0"/>
            <a:t>he Sheridan Correctional Center is one of the largest substance abuse treatment programs in the nation. The facility was reopened on Jan. 2, 2004, to curb the trend in Illinois' growing prison population to reduce high recidivism rates of released Illinois individuals in custody , providing men with evidenced based substance abuse treatment services, and using the Therapeutic Community approach to equip individuals in custody to return to drug-free, crime-free lives upon release. </a:t>
          </a:r>
          <a:endParaRPr lang="en-US" dirty="0"/>
        </a:p>
      </dgm:t>
    </dgm:pt>
    <dgm:pt modelId="{1CC63E22-F6E8-4AF3-8183-D2EA2CE2A1F9}" type="parTrans" cxnId="{6F293F5D-6D8E-4ED7-855D-4E2184036156}">
      <dgm:prSet/>
      <dgm:spPr/>
      <dgm:t>
        <a:bodyPr/>
        <a:lstStyle/>
        <a:p>
          <a:endParaRPr lang="en-US"/>
        </a:p>
      </dgm:t>
    </dgm:pt>
    <dgm:pt modelId="{E20C6161-F04E-4D6B-9E44-6DC71D2C0378}" type="sibTrans" cxnId="{6F293F5D-6D8E-4ED7-855D-4E2184036156}">
      <dgm:prSet/>
      <dgm:spPr/>
      <dgm:t>
        <a:bodyPr/>
        <a:lstStyle/>
        <a:p>
          <a:endParaRPr lang="en-US"/>
        </a:p>
      </dgm:t>
    </dgm:pt>
    <dgm:pt modelId="{08E9AEE7-E424-4AE0-B55A-0DB5EDFDCA17}">
      <dgm:prSet/>
      <dgm:spPr/>
      <dgm:t>
        <a:bodyPr/>
        <a:lstStyle/>
        <a:p>
          <a:r>
            <a:rPr lang="en-US" b="0" i="0" dirty="0"/>
            <a:t>Treatment interventions and access to other services are coordinated from the outset. The substance abuse provider collaborates with a cadre of service providers, the Illinois Department of Corrections and Adult Parole to effect community reintegration of returning individuals in custody and improve public safety. </a:t>
          </a:r>
          <a:endParaRPr lang="en-US" dirty="0"/>
        </a:p>
      </dgm:t>
    </dgm:pt>
    <dgm:pt modelId="{277663AF-5FA6-4AEB-9B14-9D1E27D0817E}" type="parTrans" cxnId="{DE410F8F-31AC-4611-8AB2-12828537B9DD}">
      <dgm:prSet/>
      <dgm:spPr/>
      <dgm:t>
        <a:bodyPr/>
        <a:lstStyle/>
        <a:p>
          <a:endParaRPr lang="en-US"/>
        </a:p>
      </dgm:t>
    </dgm:pt>
    <dgm:pt modelId="{3036C00B-05DA-4521-8E69-24C43E716875}" type="sibTrans" cxnId="{DE410F8F-31AC-4611-8AB2-12828537B9DD}">
      <dgm:prSet/>
      <dgm:spPr/>
      <dgm:t>
        <a:bodyPr/>
        <a:lstStyle/>
        <a:p>
          <a:endParaRPr lang="en-US"/>
        </a:p>
      </dgm:t>
    </dgm:pt>
    <dgm:pt modelId="{236FF07C-5C8E-45CB-AC93-77137F25CD12}">
      <dgm:prSet/>
      <dgm:spPr/>
      <dgm:t>
        <a:bodyPr/>
        <a:lstStyle/>
        <a:p>
          <a:r>
            <a:rPr lang="en-US" b="0" i="0"/>
            <a:t>Sheridan Correctional Center applies clinical best practices and uses a modified therapeutic community model with cognitive self-change. Sheridan Correctional Center staff collaborates with other organizations to clinical reentry management services and community reintegration, including continuing care provided by community-based substance abuse treatment providers.</a:t>
          </a:r>
          <a:endParaRPr lang="en-US"/>
        </a:p>
      </dgm:t>
    </dgm:pt>
    <dgm:pt modelId="{759359DF-B68F-4D35-9E6C-1E63969E6756}" type="parTrans" cxnId="{80B105AF-8247-4244-9438-40DE2302C80D}">
      <dgm:prSet/>
      <dgm:spPr/>
      <dgm:t>
        <a:bodyPr/>
        <a:lstStyle/>
        <a:p>
          <a:endParaRPr lang="en-US"/>
        </a:p>
      </dgm:t>
    </dgm:pt>
    <dgm:pt modelId="{4D93B6BF-8BE3-461E-BD72-641C7762AE8E}" type="sibTrans" cxnId="{80B105AF-8247-4244-9438-40DE2302C80D}">
      <dgm:prSet/>
      <dgm:spPr/>
      <dgm:t>
        <a:bodyPr/>
        <a:lstStyle/>
        <a:p>
          <a:endParaRPr lang="en-US"/>
        </a:p>
      </dgm:t>
    </dgm:pt>
    <dgm:pt modelId="{D0059863-85B3-45A6-8B19-635D10A1893E}" type="pres">
      <dgm:prSet presAssocID="{D574A01B-29E3-4783-91D5-8EB06D44F141}" presName="linear" presStyleCnt="0">
        <dgm:presLayoutVars>
          <dgm:animLvl val="lvl"/>
          <dgm:resizeHandles val="exact"/>
        </dgm:presLayoutVars>
      </dgm:prSet>
      <dgm:spPr/>
    </dgm:pt>
    <dgm:pt modelId="{8C14C4E2-FA01-47F9-8254-87FD2A44CE2F}" type="pres">
      <dgm:prSet presAssocID="{7E7E5240-84EB-4161-8586-4406BD4DA4B5}" presName="parentText" presStyleLbl="node1" presStyleIdx="0" presStyleCnt="3">
        <dgm:presLayoutVars>
          <dgm:chMax val="0"/>
          <dgm:bulletEnabled val="1"/>
        </dgm:presLayoutVars>
      </dgm:prSet>
      <dgm:spPr/>
    </dgm:pt>
    <dgm:pt modelId="{28781941-0784-468A-8280-4F2DCD7A96B3}" type="pres">
      <dgm:prSet presAssocID="{E20C6161-F04E-4D6B-9E44-6DC71D2C0378}" presName="spacer" presStyleCnt="0"/>
      <dgm:spPr/>
    </dgm:pt>
    <dgm:pt modelId="{903FD179-04C9-4B3A-BB68-BEC2FC2B8EC7}" type="pres">
      <dgm:prSet presAssocID="{08E9AEE7-E424-4AE0-B55A-0DB5EDFDCA17}" presName="parentText" presStyleLbl="node1" presStyleIdx="1" presStyleCnt="3">
        <dgm:presLayoutVars>
          <dgm:chMax val="0"/>
          <dgm:bulletEnabled val="1"/>
        </dgm:presLayoutVars>
      </dgm:prSet>
      <dgm:spPr/>
    </dgm:pt>
    <dgm:pt modelId="{D9A7127D-4672-4CCA-88F5-F3D668DA994B}" type="pres">
      <dgm:prSet presAssocID="{3036C00B-05DA-4521-8E69-24C43E716875}" presName="spacer" presStyleCnt="0"/>
      <dgm:spPr/>
    </dgm:pt>
    <dgm:pt modelId="{37C7BB9A-8527-4D1B-A675-D9D4B6276065}" type="pres">
      <dgm:prSet presAssocID="{236FF07C-5C8E-45CB-AC93-77137F25CD12}" presName="parentText" presStyleLbl="node1" presStyleIdx="2" presStyleCnt="3">
        <dgm:presLayoutVars>
          <dgm:chMax val="0"/>
          <dgm:bulletEnabled val="1"/>
        </dgm:presLayoutVars>
      </dgm:prSet>
      <dgm:spPr/>
    </dgm:pt>
  </dgm:ptLst>
  <dgm:cxnLst>
    <dgm:cxn modelId="{E1624312-A52A-4C9D-917A-F17BF11F3F9A}" type="presOf" srcId="{7E7E5240-84EB-4161-8586-4406BD4DA4B5}" destId="{8C14C4E2-FA01-47F9-8254-87FD2A44CE2F}" srcOrd="0" destOrd="0" presId="urn:microsoft.com/office/officeart/2005/8/layout/vList2"/>
    <dgm:cxn modelId="{754DD615-48AE-4C78-8CCC-E793F25EFF79}" type="presOf" srcId="{D574A01B-29E3-4783-91D5-8EB06D44F141}" destId="{D0059863-85B3-45A6-8B19-635D10A1893E}" srcOrd="0" destOrd="0" presId="urn:microsoft.com/office/officeart/2005/8/layout/vList2"/>
    <dgm:cxn modelId="{C0F90629-FE45-4A82-9AB9-0A1ED812FCBE}" type="presOf" srcId="{08E9AEE7-E424-4AE0-B55A-0DB5EDFDCA17}" destId="{903FD179-04C9-4B3A-BB68-BEC2FC2B8EC7}" srcOrd="0" destOrd="0" presId="urn:microsoft.com/office/officeart/2005/8/layout/vList2"/>
    <dgm:cxn modelId="{6F293F5D-6D8E-4ED7-855D-4E2184036156}" srcId="{D574A01B-29E3-4783-91D5-8EB06D44F141}" destId="{7E7E5240-84EB-4161-8586-4406BD4DA4B5}" srcOrd="0" destOrd="0" parTransId="{1CC63E22-F6E8-4AF3-8183-D2EA2CE2A1F9}" sibTransId="{E20C6161-F04E-4D6B-9E44-6DC71D2C0378}"/>
    <dgm:cxn modelId="{2A44F05A-63D8-4480-AF55-171A8D80A994}" type="presOf" srcId="{236FF07C-5C8E-45CB-AC93-77137F25CD12}" destId="{37C7BB9A-8527-4D1B-A675-D9D4B6276065}" srcOrd="0" destOrd="0" presId="urn:microsoft.com/office/officeart/2005/8/layout/vList2"/>
    <dgm:cxn modelId="{DE410F8F-31AC-4611-8AB2-12828537B9DD}" srcId="{D574A01B-29E3-4783-91D5-8EB06D44F141}" destId="{08E9AEE7-E424-4AE0-B55A-0DB5EDFDCA17}" srcOrd="1" destOrd="0" parTransId="{277663AF-5FA6-4AEB-9B14-9D1E27D0817E}" sibTransId="{3036C00B-05DA-4521-8E69-24C43E716875}"/>
    <dgm:cxn modelId="{80B105AF-8247-4244-9438-40DE2302C80D}" srcId="{D574A01B-29E3-4783-91D5-8EB06D44F141}" destId="{236FF07C-5C8E-45CB-AC93-77137F25CD12}" srcOrd="2" destOrd="0" parTransId="{759359DF-B68F-4D35-9E6C-1E63969E6756}" sibTransId="{4D93B6BF-8BE3-461E-BD72-641C7762AE8E}"/>
    <dgm:cxn modelId="{A3BD842C-1BF2-4673-848D-4C7710A3B6DE}" type="presParOf" srcId="{D0059863-85B3-45A6-8B19-635D10A1893E}" destId="{8C14C4E2-FA01-47F9-8254-87FD2A44CE2F}" srcOrd="0" destOrd="0" presId="urn:microsoft.com/office/officeart/2005/8/layout/vList2"/>
    <dgm:cxn modelId="{6F19D033-3E57-4104-92C4-B1ABC2B2D2B0}" type="presParOf" srcId="{D0059863-85B3-45A6-8B19-635D10A1893E}" destId="{28781941-0784-468A-8280-4F2DCD7A96B3}" srcOrd="1" destOrd="0" presId="urn:microsoft.com/office/officeart/2005/8/layout/vList2"/>
    <dgm:cxn modelId="{FB118E00-4DFE-40C1-B8CD-B0C3BC3C5474}" type="presParOf" srcId="{D0059863-85B3-45A6-8B19-635D10A1893E}" destId="{903FD179-04C9-4B3A-BB68-BEC2FC2B8EC7}" srcOrd="2" destOrd="0" presId="urn:microsoft.com/office/officeart/2005/8/layout/vList2"/>
    <dgm:cxn modelId="{FA64FB8E-6AF7-4338-8FC3-BB138AC83C5D}" type="presParOf" srcId="{D0059863-85B3-45A6-8B19-635D10A1893E}" destId="{D9A7127D-4672-4CCA-88F5-F3D668DA994B}" srcOrd="3" destOrd="0" presId="urn:microsoft.com/office/officeart/2005/8/layout/vList2"/>
    <dgm:cxn modelId="{CEDBC3AD-5BF4-4219-9066-57D5139D4AAD}" type="presParOf" srcId="{D0059863-85B3-45A6-8B19-635D10A1893E}" destId="{37C7BB9A-8527-4D1B-A675-D9D4B627606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09D766-D34A-4735-A9E3-007037B34CDF}" type="doc">
      <dgm:prSet loTypeId="urn:microsoft.com/office/officeart/2005/8/layout/hierarchy2" loCatId="hierarchy" qsTypeId="urn:microsoft.com/office/officeart/2005/8/quickstyle/simple2" qsCatId="simple" csTypeId="urn:microsoft.com/office/officeart/2005/8/colors/accent0_3" csCatId="mainScheme" phldr="1"/>
      <dgm:spPr/>
      <dgm:t>
        <a:bodyPr/>
        <a:lstStyle/>
        <a:p>
          <a:endParaRPr lang="en-US"/>
        </a:p>
      </dgm:t>
    </dgm:pt>
    <dgm:pt modelId="{9CAA8A58-E847-462E-80F0-8F08AC7D4A2F}">
      <dgm:prSet/>
      <dgm:spPr/>
      <dgm:t>
        <a:bodyPr/>
        <a:lstStyle/>
        <a:p>
          <a:r>
            <a:rPr lang="en-US" dirty="0"/>
            <a:t>Evaluate current educational/ vocational programming</a:t>
          </a:r>
        </a:p>
      </dgm:t>
    </dgm:pt>
    <dgm:pt modelId="{BEFE2F97-32B5-40A9-BF99-8423A8894F62}" type="parTrans" cxnId="{A2921CD6-A91A-496F-90C7-9355E6BBE1C9}">
      <dgm:prSet/>
      <dgm:spPr/>
      <dgm:t>
        <a:bodyPr/>
        <a:lstStyle/>
        <a:p>
          <a:endParaRPr lang="en-US"/>
        </a:p>
      </dgm:t>
    </dgm:pt>
    <dgm:pt modelId="{C2338A00-1BA3-4720-98E0-E8D2F316F2C8}" type="sibTrans" cxnId="{A2921CD6-A91A-496F-90C7-9355E6BBE1C9}">
      <dgm:prSet/>
      <dgm:spPr/>
      <dgm:t>
        <a:bodyPr/>
        <a:lstStyle/>
        <a:p>
          <a:endParaRPr lang="en-US"/>
        </a:p>
      </dgm:t>
    </dgm:pt>
    <dgm:pt modelId="{6DA0AB94-0D2D-4287-BB8D-DE6DA248A164}">
      <dgm:prSet/>
      <dgm:spPr/>
      <dgm:t>
        <a:bodyPr/>
        <a:lstStyle/>
        <a:p>
          <a:r>
            <a:rPr lang="en-US" dirty="0"/>
            <a:t>Review existing curriculum in Adult Basic Education programs</a:t>
          </a:r>
        </a:p>
      </dgm:t>
    </dgm:pt>
    <dgm:pt modelId="{A8AF8FB4-8E44-4586-B420-8E1DAFC86789}" type="parTrans" cxnId="{5D61CC6B-2101-478D-9CCF-CC69EA059AE9}">
      <dgm:prSet/>
      <dgm:spPr/>
      <dgm:t>
        <a:bodyPr/>
        <a:lstStyle/>
        <a:p>
          <a:endParaRPr lang="en-US"/>
        </a:p>
      </dgm:t>
    </dgm:pt>
    <dgm:pt modelId="{17CC42A4-13DC-48AB-BA7A-3184569A606F}" type="sibTrans" cxnId="{5D61CC6B-2101-478D-9CCF-CC69EA059AE9}">
      <dgm:prSet/>
      <dgm:spPr/>
      <dgm:t>
        <a:bodyPr/>
        <a:lstStyle/>
        <a:p>
          <a:endParaRPr lang="en-US"/>
        </a:p>
      </dgm:t>
    </dgm:pt>
    <dgm:pt modelId="{E754E97D-0F80-4C67-B8A1-474CBD881EC7}">
      <dgm:prSet/>
      <dgm:spPr/>
      <dgm:t>
        <a:bodyPr/>
        <a:lstStyle/>
        <a:p>
          <a:r>
            <a:rPr lang="en-US" dirty="0"/>
            <a:t>Align current vocational programs with industry trends</a:t>
          </a:r>
        </a:p>
      </dgm:t>
    </dgm:pt>
    <dgm:pt modelId="{66909767-A6D5-4ACC-A884-6A0EAF3B07E7}" type="parTrans" cxnId="{C61D35DD-26E1-47EB-9150-C120E458F0B9}">
      <dgm:prSet/>
      <dgm:spPr/>
      <dgm:t>
        <a:bodyPr/>
        <a:lstStyle/>
        <a:p>
          <a:endParaRPr lang="en-US"/>
        </a:p>
      </dgm:t>
    </dgm:pt>
    <dgm:pt modelId="{FC1CC111-0001-4D0D-94AC-4C20081F8B4E}" type="sibTrans" cxnId="{C61D35DD-26E1-47EB-9150-C120E458F0B9}">
      <dgm:prSet/>
      <dgm:spPr/>
      <dgm:t>
        <a:bodyPr/>
        <a:lstStyle/>
        <a:p>
          <a:endParaRPr lang="en-US"/>
        </a:p>
      </dgm:t>
    </dgm:pt>
    <dgm:pt modelId="{2AAC0CA6-CF38-4E51-9E5E-94106ACC6E43}">
      <dgm:prSet/>
      <dgm:spPr/>
      <dgm:t>
        <a:bodyPr/>
        <a:lstStyle/>
        <a:p>
          <a:r>
            <a:rPr lang="en-US"/>
            <a:t>Begin to incorporate industry recognized credential into existing identified vocational programs </a:t>
          </a:r>
        </a:p>
      </dgm:t>
    </dgm:pt>
    <dgm:pt modelId="{05CEB63A-4A95-4992-81F8-CEA16E917347}" type="parTrans" cxnId="{5A6945B5-63D7-4FEF-98DD-6076F8A196F4}">
      <dgm:prSet/>
      <dgm:spPr/>
      <dgm:t>
        <a:bodyPr/>
        <a:lstStyle/>
        <a:p>
          <a:endParaRPr lang="en-US"/>
        </a:p>
      </dgm:t>
    </dgm:pt>
    <dgm:pt modelId="{01248096-41AE-450E-B2E5-CFC9142C2140}" type="sibTrans" cxnId="{5A6945B5-63D7-4FEF-98DD-6076F8A196F4}">
      <dgm:prSet/>
      <dgm:spPr/>
      <dgm:t>
        <a:bodyPr/>
        <a:lstStyle/>
        <a:p>
          <a:endParaRPr lang="en-US"/>
        </a:p>
      </dgm:t>
    </dgm:pt>
    <dgm:pt modelId="{AAF9BAEE-F466-4361-A78F-FB5795C2CE9A}" type="pres">
      <dgm:prSet presAssocID="{5409D766-D34A-4735-A9E3-007037B34CDF}" presName="diagram" presStyleCnt="0">
        <dgm:presLayoutVars>
          <dgm:chPref val="1"/>
          <dgm:dir/>
          <dgm:animOne val="branch"/>
          <dgm:animLvl val="lvl"/>
          <dgm:resizeHandles val="exact"/>
        </dgm:presLayoutVars>
      </dgm:prSet>
      <dgm:spPr/>
    </dgm:pt>
    <dgm:pt modelId="{C96CEB66-CB62-4ED7-B2F0-B05882821C95}" type="pres">
      <dgm:prSet presAssocID="{9CAA8A58-E847-462E-80F0-8F08AC7D4A2F}" presName="root1" presStyleCnt="0"/>
      <dgm:spPr/>
    </dgm:pt>
    <dgm:pt modelId="{FF5C2106-C2DA-4B1D-A09E-4C5C7A6944C1}" type="pres">
      <dgm:prSet presAssocID="{9CAA8A58-E847-462E-80F0-8F08AC7D4A2F}" presName="LevelOneTextNode" presStyleLbl="node0" presStyleIdx="0" presStyleCnt="1" custScaleY="224370">
        <dgm:presLayoutVars>
          <dgm:chPref val="3"/>
        </dgm:presLayoutVars>
      </dgm:prSet>
      <dgm:spPr/>
    </dgm:pt>
    <dgm:pt modelId="{7A4F02B8-07FC-40B4-92C8-E641840F60FA}" type="pres">
      <dgm:prSet presAssocID="{9CAA8A58-E847-462E-80F0-8F08AC7D4A2F}" presName="level2hierChild" presStyleCnt="0"/>
      <dgm:spPr/>
    </dgm:pt>
    <dgm:pt modelId="{D8BD63B9-FDFE-48BA-B08F-CD96D87CD472}" type="pres">
      <dgm:prSet presAssocID="{A8AF8FB4-8E44-4586-B420-8E1DAFC86789}" presName="conn2-1" presStyleLbl="parChTrans1D2" presStyleIdx="0" presStyleCnt="3"/>
      <dgm:spPr/>
    </dgm:pt>
    <dgm:pt modelId="{3529E4EA-DCEA-40B3-9552-7B4806D95A58}" type="pres">
      <dgm:prSet presAssocID="{A8AF8FB4-8E44-4586-B420-8E1DAFC86789}" presName="connTx" presStyleLbl="parChTrans1D2" presStyleIdx="0" presStyleCnt="3"/>
      <dgm:spPr/>
    </dgm:pt>
    <dgm:pt modelId="{9F755BDA-6B63-4517-8826-0632C439AB9A}" type="pres">
      <dgm:prSet presAssocID="{6DA0AB94-0D2D-4287-BB8D-DE6DA248A164}" presName="root2" presStyleCnt="0"/>
      <dgm:spPr/>
    </dgm:pt>
    <dgm:pt modelId="{D2CB948B-BD34-4CE2-8A8A-9D6E4AD04EB3}" type="pres">
      <dgm:prSet presAssocID="{6DA0AB94-0D2D-4287-BB8D-DE6DA248A164}" presName="LevelTwoTextNode" presStyleLbl="node2" presStyleIdx="0" presStyleCnt="3" custScaleX="192759">
        <dgm:presLayoutVars>
          <dgm:chPref val="3"/>
        </dgm:presLayoutVars>
      </dgm:prSet>
      <dgm:spPr/>
    </dgm:pt>
    <dgm:pt modelId="{9D6DF6D5-736E-49C2-ABDF-3584AB039ACB}" type="pres">
      <dgm:prSet presAssocID="{6DA0AB94-0D2D-4287-BB8D-DE6DA248A164}" presName="level3hierChild" presStyleCnt="0"/>
      <dgm:spPr/>
    </dgm:pt>
    <dgm:pt modelId="{B7197741-B955-4B91-A7EE-496544676116}" type="pres">
      <dgm:prSet presAssocID="{66909767-A6D5-4ACC-A884-6A0EAF3B07E7}" presName="conn2-1" presStyleLbl="parChTrans1D2" presStyleIdx="1" presStyleCnt="3"/>
      <dgm:spPr/>
    </dgm:pt>
    <dgm:pt modelId="{03AA2EB6-C2BE-40C4-B6C2-D2644FA0515F}" type="pres">
      <dgm:prSet presAssocID="{66909767-A6D5-4ACC-A884-6A0EAF3B07E7}" presName="connTx" presStyleLbl="parChTrans1D2" presStyleIdx="1" presStyleCnt="3"/>
      <dgm:spPr/>
    </dgm:pt>
    <dgm:pt modelId="{A1C128DB-EABF-4A37-A272-CEED98CEA75C}" type="pres">
      <dgm:prSet presAssocID="{E754E97D-0F80-4C67-B8A1-474CBD881EC7}" presName="root2" presStyleCnt="0"/>
      <dgm:spPr/>
    </dgm:pt>
    <dgm:pt modelId="{5A25DCEF-C35B-472C-9B4B-EE8F11A9DF77}" type="pres">
      <dgm:prSet presAssocID="{E754E97D-0F80-4C67-B8A1-474CBD881EC7}" presName="LevelTwoTextNode" presStyleLbl="node2" presStyleIdx="1" presStyleCnt="3" custScaleX="197883">
        <dgm:presLayoutVars>
          <dgm:chPref val="3"/>
        </dgm:presLayoutVars>
      </dgm:prSet>
      <dgm:spPr/>
    </dgm:pt>
    <dgm:pt modelId="{99FDE4AA-BD93-472A-BD95-9022B47A71E2}" type="pres">
      <dgm:prSet presAssocID="{E754E97D-0F80-4C67-B8A1-474CBD881EC7}" presName="level3hierChild" presStyleCnt="0"/>
      <dgm:spPr/>
    </dgm:pt>
    <dgm:pt modelId="{3774FC58-7D95-4B41-8D31-726DDDF824A8}" type="pres">
      <dgm:prSet presAssocID="{05CEB63A-4A95-4992-81F8-CEA16E917347}" presName="conn2-1" presStyleLbl="parChTrans1D2" presStyleIdx="2" presStyleCnt="3"/>
      <dgm:spPr/>
    </dgm:pt>
    <dgm:pt modelId="{E09793EE-C7F5-4077-B105-A6F02C3BDD17}" type="pres">
      <dgm:prSet presAssocID="{05CEB63A-4A95-4992-81F8-CEA16E917347}" presName="connTx" presStyleLbl="parChTrans1D2" presStyleIdx="2" presStyleCnt="3"/>
      <dgm:spPr/>
    </dgm:pt>
    <dgm:pt modelId="{F256FC07-A9D4-4EB5-A9CF-41762D0E3D37}" type="pres">
      <dgm:prSet presAssocID="{2AAC0CA6-CF38-4E51-9E5E-94106ACC6E43}" presName="root2" presStyleCnt="0"/>
      <dgm:spPr/>
    </dgm:pt>
    <dgm:pt modelId="{05A2ADBB-9EEE-4E66-BBC1-D274B5A3F772}" type="pres">
      <dgm:prSet presAssocID="{2AAC0CA6-CF38-4E51-9E5E-94106ACC6E43}" presName="LevelTwoTextNode" presStyleLbl="node2" presStyleIdx="2" presStyleCnt="3" custScaleX="197370">
        <dgm:presLayoutVars>
          <dgm:chPref val="3"/>
        </dgm:presLayoutVars>
      </dgm:prSet>
      <dgm:spPr/>
    </dgm:pt>
    <dgm:pt modelId="{DF1C3547-20A1-441F-BBB4-72DCD6202891}" type="pres">
      <dgm:prSet presAssocID="{2AAC0CA6-CF38-4E51-9E5E-94106ACC6E43}" presName="level3hierChild" presStyleCnt="0"/>
      <dgm:spPr/>
    </dgm:pt>
  </dgm:ptLst>
  <dgm:cxnLst>
    <dgm:cxn modelId="{D0FA0109-1786-46C2-8AE7-C1EA05BD3853}" type="presOf" srcId="{A8AF8FB4-8E44-4586-B420-8E1DAFC86789}" destId="{D8BD63B9-FDFE-48BA-B08F-CD96D87CD472}" srcOrd="0" destOrd="0" presId="urn:microsoft.com/office/officeart/2005/8/layout/hierarchy2"/>
    <dgm:cxn modelId="{D3F0FD13-62F7-4960-9A96-AD78CFE63341}" type="presOf" srcId="{2AAC0CA6-CF38-4E51-9E5E-94106ACC6E43}" destId="{05A2ADBB-9EEE-4E66-BBC1-D274B5A3F772}" srcOrd="0" destOrd="0" presId="urn:microsoft.com/office/officeart/2005/8/layout/hierarchy2"/>
    <dgm:cxn modelId="{A549B128-2771-466C-B4D0-C56D518581EA}" type="presOf" srcId="{6DA0AB94-0D2D-4287-BB8D-DE6DA248A164}" destId="{D2CB948B-BD34-4CE2-8A8A-9D6E4AD04EB3}" srcOrd="0" destOrd="0" presId="urn:microsoft.com/office/officeart/2005/8/layout/hierarchy2"/>
    <dgm:cxn modelId="{4CA71F48-F9DC-470A-9074-546731DB05DC}" type="presOf" srcId="{05CEB63A-4A95-4992-81F8-CEA16E917347}" destId="{E09793EE-C7F5-4077-B105-A6F02C3BDD17}" srcOrd="1" destOrd="0" presId="urn:microsoft.com/office/officeart/2005/8/layout/hierarchy2"/>
    <dgm:cxn modelId="{0ADFED48-FD8C-4402-B170-38906993712E}" type="presOf" srcId="{05CEB63A-4A95-4992-81F8-CEA16E917347}" destId="{3774FC58-7D95-4B41-8D31-726DDDF824A8}" srcOrd="0" destOrd="0" presId="urn:microsoft.com/office/officeart/2005/8/layout/hierarchy2"/>
    <dgm:cxn modelId="{5D61CC6B-2101-478D-9CCF-CC69EA059AE9}" srcId="{9CAA8A58-E847-462E-80F0-8F08AC7D4A2F}" destId="{6DA0AB94-0D2D-4287-BB8D-DE6DA248A164}" srcOrd="0" destOrd="0" parTransId="{A8AF8FB4-8E44-4586-B420-8E1DAFC86789}" sibTransId="{17CC42A4-13DC-48AB-BA7A-3184569A606F}"/>
    <dgm:cxn modelId="{25EA4453-64AF-4547-AB68-79C3D80412D1}" type="presOf" srcId="{A8AF8FB4-8E44-4586-B420-8E1DAFC86789}" destId="{3529E4EA-DCEA-40B3-9552-7B4806D95A58}" srcOrd="1" destOrd="0" presId="urn:microsoft.com/office/officeart/2005/8/layout/hierarchy2"/>
    <dgm:cxn modelId="{DF08C758-E010-45E9-98AB-4483A2A03AE2}" type="presOf" srcId="{66909767-A6D5-4ACC-A884-6A0EAF3B07E7}" destId="{03AA2EB6-C2BE-40C4-B6C2-D2644FA0515F}" srcOrd="1" destOrd="0" presId="urn:microsoft.com/office/officeart/2005/8/layout/hierarchy2"/>
    <dgm:cxn modelId="{00D4D6AE-CE04-4244-97B9-250201AFA811}" type="presOf" srcId="{9CAA8A58-E847-462E-80F0-8F08AC7D4A2F}" destId="{FF5C2106-C2DA-4B1D-A09E-4C5C7A6944C1}" srcOrd="0" destOrd="0" presId="urn:microsoft.com/office/officeart/2005/8/layout/hierarchy2"/>
    <dgm:cxn modelId="{540490B2-7836-4F2F-A66A-FE1F3FD6FA78}" type="presOf" srcId="{66909767-A6D5-4ACC-A884-6A0EAF3B07E7}" destId="{B7197741-B955-4B91-A7EE-496544676116}" srcOrd="0" destOrd="0" presId="urn:microsoft.com/office/officeart/2005/8/layout/hierarchy2"/>
    <dgm:cxn modelId="{5A6945B5-63D7-4FEF-98DD-6076F8A196F4}" srcId="{9CAA8A58-E847-462E-80F0-8F08AC7D4A2F}" destId="{2AAC0CA6-CF38-4E51-9E5E-94106ACC6E43}" srcOrd="2" destOrd="0" parTransId="{05CEB63A-4A95-4992-81F8-CEA16E917347}" sibTransId="{01248096-41AE-450E-B2E5-CFC9142C2140}"/>
    <dgm:cxn modelId="{F265E2C9-9739-41BE-B61C-6E258F561CDF}" type="presOf" srcId="{E754E97D-0F80-4C67-B8A1-474CBD881EC7}" destId="{5A25DCEF-C35B-472C-9B4B-EE8F11A9DF77}" srcOrd="0" destOrd="0" presId="urn:microsoft.com/office/officeart/2005/8/layout/hierarchy2"/>
    <dgm:cxn modelId="{A2921CD6-A91A-496F-90C7-9355E6BBE1C9}" srcId="{5409D766-D34A-4735-A9E3-007037B34CDF}" destId="{9CAA8A58-E847-462E-80F0-8F08AC7D4A2F}" srcOrd="0" destOrd="0" parTransId="{BEFE2F97-32B5-40A9-BF99-8423A8894F62}" sibTransId="{C2338A00-1BA3-4720-98E0-E8D2F316F2C8}"/>
    <dgm:cxn modelId="{C61D35DD-26E1-47EB-9150-C120E458F0B9}" srcId="{9CAA8A58-E847-462E-80F0-8F08AC7D4A2F}" destId="{E754E97D-0F80-4C67-B8A1-474CBD881EC7}" srcOrd="1" destOrd="0" parTransId="{66909767-A6D5-4ACC-A884-6A0EAF3B07E7}" sibTransId="{FC1CC111-0001-4D0D-94AC-4C20081F8B4E}"/>
    <dgm:cxn modelId="{665312F1-552C-45C3-AEFA-11271E747DAA}" type="presOf" srcId="{5409D766-D34A-4735-A9E3-007037B34CDF}" destId="{AAF9BAEE-F466-4361-A78F-FB5795C2CE9A}" srcOrd="0" destOrd="0" presId="urn:microsoft.com/office/officeart/2005/8/layout/hierarchy2"/>
    <dgm:cxn modelId="{BB264A69-FBF9-4A47-8694-83D3650686F3}" type="presParOf" srcId="{AAF9BAEE-F466-4361-A78F-FB5795C2CE9A}" destId="{C96CEB66-CB62-4ED7-B2F0-B05882821C95}" srcOrd="0" destOrd="0" presId="urn:microsoft.com/office/officeart/2005/8/layout/hierarchy2"/>
    <dgm:cxn modelId="{17C75AC0-DAC9-4B23-A5AF-B94DEAB30B8F}" type="presParOf" srcId="{C96CEB66-CB62-4ED7-B2F0-B05882821C95}" destId="{FF5C2106-C2DA-4B1D-A09E-4C5C7A6944C1}" srcOrd="0" destOrd="0" presId="urn:microsoft.com/office/officeart/2005/8/layout/hierarchy2"/>
    <dgm:cxn modelId="{59C704E5-811B-49B7-855B-8BAF2CCA589B}" type="presParOf" srcId="{C96CEB66-CB62-4ED7-B2F0-B05882821C95}" destId="{7A4F02B8-07FC-40B4-92C8-E641840F60FA}" srcOrd="1" destOrd="0" presId="urn:microsoft.com/office/officeart/2005/8/layout/hierarchy2"/>
    <dgm:cxn modelId="{E591BC00-C49A-43F3-B1E1-62B1AAFC366C}" type="presParOf" srcId="{7A4F02B8-07FC-40B4-92C8-E641840F60FA}" destId="{D8BD63B9-FDFE-48BA-B08F-CD96D87CD472}" srcOrd="0" destOrd="0" presId="urn:microsoft.com/office/officeart/2005/8/layout/hierarchy2"/>
    <dgm:cxn modelId="{41B3C090-6AAD-4F5F-B754-FD97CDD49E0A}" type="presParOf" srcId="{D8BD63B9-FDFE-48BA-B08F-CD96D87CD472}" destId="{3529E4EA-DCEA-40B3-9552-7B4806D95A58}" srcOrd="0" destOrd="0" presId="urn:microsoft.com/office/officeart/2005/8/layout/hierarchy2"/>
    <dgm:cxn modelId="{FD6A5C15-BB8E-4D6B-8254-3C81481AF177}" type="presParOf" srcId="{7A4F02B8-07FC-40B4-92C8-E641840F60FA}" destId="{9F755BDA-6B63-4517-8826-0632C439AB9A}" srcOrd="1" destOrd="0" presId="urn:microsoft.com/office/officeart/2005/8/layout/hierarchy2"/>
    <dgm:cxn modelId="{4D35E60B-DF1A-4195-97F6-79EB7F56093C}" type="presParOf" srcId="{9F755BDA-6B63-4517-8826-0632C439AB9A}" destId="{D2CB948B-BD34-4CE2-8A8A-9D6E4AD04EB3}" srcOrd="0" destOrd="0" presId="urn:microsoft.com/office/officeart/2005/8/layout/hierarchy2"/>
    <dgm:cxn modelId="{36A8C5DC-C3FE-4FC8-9EAC-3A0245AD1A0E}" type="presParOf" srcId="{9F755BDA-6B63-4517-8826-0632C439AB9A}" destId="{9D6DF6D5-736E-49C2-ABDF-3584AB039ACB}" srcOrd="1" destOrd="0" presId="urn:microsoft.com/office/officeart/2005/8/layout/hierarchy2"/>
    <dgm:cxn modelId="{756A0370-A4D9-4CA2-AAC6-69BE958E5821}" type="presParOf" srcId="{7A4F02B8-07FC-40B4-92C8-E641840F60FA}" destId="{B7197741-B955-4B91-A7EE-496544676116}" srcOrd="2" destOrd="0" presId="urn:microsoft.com/office/officeart/2005/8/layout/hierarchy2"/>
    <dgm:cxn modelId="{1D74FB6E-015A-4F02-8F9B-6A4266BB6C1D}" type="presParOf" srcId="{B7197741-B955-4B91-A7EE-496544676116}" destId="{03AA2EB6-C2BE-40C4-B6C2-D2644FA0515F}" srcOrd="0" destOrd="0" presId="urn:microsoft.com/office/officeart/2005/8/layout/hierarchy2"/>
    <dgm:cxn modelId="{D225E1D8-F827-4549-A42A-364E3ACAA070}" type="presParOf" srcId="{7A4F02B8-07FC-40B4-92C8-E641840F60FA}" destId="{A1C128DB-EABF-4A37-A272-CEED98CEA75C}" srcOrd="3" destOrd="0" presId="urn:microsoft.com/office/officeart/2005/8/layout/hierarchy2"/>
    <dgm:cxn modelId="{2D71E0C7-3A7E-4EA1-8137-D77D5D0F7618}" type="presParOf" srcId="{A1C128DB-EABF-4A37-A272-CEED98CEA75C}" destId="{5A25DCEF-C35B-472C-9B4B-EE8F11A9DF77}" srcOrd="0" destOrd="0" presId="urn:microsoft.com/office/officeart/2005/8/layout/hierarchy2"/>
    <dgm:cxn modelId="{7E475E9B-DDA6-4A34-B56C-C2D10A088AB5}" type="presParOf" srcId="{A1C128DB-EABF-4A37-A272-CEED98CEA75C}" destId="{99FDE4AA-BD93-472A-BD95-9022B47A71E2}" srcOrd="1" destOrd="0" presId="urn:microsoft.com/office/officeart/2005/8/layout/hierarchy2"/>
    <dgm:cxn modelId="{48B5F7B6-C79B-4C82-B9FC-262507C9D08E}" type="presParOf" srcId="{7A4F02B8-07FC-40B4-92C8-E641840F60FA}" destId="{3774FC58-7D95-4B41-8D31-726DDDF824A8}" srcOrd="4" destOrd="0" presId="urn:microsoft.com/office/officeart/2005/8/layout/hierarchy2"/>
    <dgm:cxn modelId="{CDC4342C-B93D-4156-A7A6-5A0B991543AD}" type="presParOf" srcId="{3774FC58-7D95-4B41-8D31-726DDDF824A8}" destId="{E09793EE-C7F5-4077-B105-A6F02C3BDD17}" srcOrd="0" destOrd="0" presId="urn:microsoft.com/office/officeart/2005/8/layout/hierarchy2"/>
    <dgm:cxn modelId="{F7558FF8-DFC2-4CC8-9AD7-7C4461839AAF}" type="presParOf" srcId="{7A4F02B8-07FC-40B4-92C8-E641840F60FA}" destId="{F256FC07-A9D4-4EB5-A9CF-41762D0E3D37}" srcOrd="5" destOrd="0" presId="urn:microsoft.com/office/officeart/2005/8/layout/hierarchy2"/>
    <dgm:cxn modelId="{89091C88-8B6E-4D2C-8383-96C4F011027A}" type="presParOf" srcId="{F256FC07-A9D4-4EB5-A9CF-41762D0E3D37}" destId="{05A2ADBB-9EEE-4E66-BBC1-D274B5A3F772}" srcOrd="0" destOrd="0" presId="urn:microsoft.com/office/officeart/2005/8/layout/hierarchy2"/>
    <dgm:cxn modelId="{3DF46A56-700D-40C3-8E8F-BE3CF109B1AB}" type="presParOf" srcId="{F256FC07-A9D4-4EB5-A9CF-41762D0E3D37}" destId="{DF1C3547-20A1-441F-BBB4-72DCD620289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AECF59-C8D7-46AF-9F77-3EF22733959C}" type="doc">
      <dgm:prSet loTypeId="urn:microsoft.com/office/officeart/2008/layout/LinedList" loCatId="list" qsTypeId="urn:microsoft.com/office/officeart/2005/8/quickstyle/simple5" qsCatId="simple" csTypeId="urn:microsoft.com/office/officeart/2005/8/colors/accent0_3" csCatId="mainScheme" phldr="1"/>
      <dgm:spPr/>
      <dgm:t>
        <a:bodyPr/>
        <a:lstStyle/>
        <a:p>
          <a:endParaRPr lang="en-US"/>
        </a:p>
      </dgm:t>
    </dgm:pt>
    <dgm:pt modelId="{E441F392-28FB-4E43-B90C-A17DEAA02BA3}">
      <dgm:prSet/>
      <dgm:spPr/>
      <dgm:t>
        <a:bodyPr/>
        <a:lstStyle/>
        <a:p>
          <a:r>
            <a:rPr lang="en-US" dirty="0"/>
            <a:t>Vital Documents</a:t>
          </a:r>
        </a:p>
      </dgm:t>
    </dgm:pt>
    <dgm:pt modelId="{B77ADB36-CA35-4E0D-B23B-1F4BA415328E}" type="parTrans" cxnId="{91318A49-BA4C-4A41-A4DD-EFAC098D32A8}">
      <dgm:prSet/>
      <dgm:spPr/>
      <dgm:t>
        <a:bodyPr/>
        <a:lstStyle/>
        <a:p>
          <a:endParaRPr lang="en-US"/>
        </a:p>
      </dgm:t>
    </dgm:pt>
    <dgm:pt modelId="{86AF69AA-6148-45FC-B500-6DBFF31E9CE4}" type="sibTrans" cxnId="{91318A49-BA4C-4A41-A4DD-EFAC098D32A8}">
      <dgm:prSet/>
      <dgm:spPr/>
      <dgm:t>
        <a:bodyPr/>
        <a:lstStyle/>
        <a:p>
          <a:endParaRPr lang="en-US"/>
        </a:p>
      </dgm:t>
    </dgm:pt>
    <dgm:pt modelId="{DFBA3271-26CA-46DC-A8DB-0ACBD09194C0}">
      <dgm:prSet/>
      <dgm:spPr/>
      <dgm:t>
        <a:bodyPr/>
        <a:lstStyle/>
        <a:p>
          <a:r>
            <a:rPr lang="en-US" dirty="0"/>
            <a:t>Medicaid and benefits applications.</a:t>
          </a:r>
        </a:p>
      </dgm:t>
    </dgm:pt>
    <dgm:pt modelId="{6F68E0AC-7450-4DFC-9F4D-D59E43417F89}" type="parTrans" cxnId="{2794FB6B-1468-4A26-AA58-207B32054157}">
      <dgm:prSet/>
      <dgm:spPr/>
      <dgm:t>
        <a:bodyPr/>
        <a:lstStyle/>
        <a:p>
          <a:endParaRPr lang="en-US"/>
        </a:p>
      </dgm:t>
    </dgm:pt>
    <dgm:pt modelId="{D0F2BB5A-B105-4DFD-AD44-F6D0C4606B41}" type="sibTrans" cxnId="{2794FB6B-1468-4A26-AA58-207B32054157}">
      <dgm:prSet/>
      <dgm:spPr/>
      <dgm:t>
        <a:bodyPr/>
        <a:lstStyle/>
        <a:p>
          <a:endParaRPr lang="en-US"/>
        </a:p>
      </dgm:t>
    </dgm:pt>
    <dgm:pt modelId="{6AEDD599-66D7-4156-8EFD-B85E342FC9FD}">
      <dgm:prSet/>
      <dgm:spPr/>
      <dgm:t>
        <a:bodyPr/>
        <a:lstStyle/>
        <a:p>
          <a:r>
            <a:rPr lang="en-US" dirty="0"/>
            <a:t>Employment soft skill attainment</a:t>
          </a:r>
        </a:p>
      </dgm:t>
    </dgm:pt>
    <dgm:pt modelId="{A85E8877-DA9A-4AF9-9740-411E7F92B68D}" type="parTrans" cxnId="{C34F3D63-8863-4D26-83DF-1798A97471D4}">
      <dgm:prSet/>
      <dgm:spPr/>
      <dgm:t>
        <a:bodyPr/>
        <a:lstStyle/>
        <a:p>
          <a:endParaRPr lang="en-US"/>
        </a:p>
      </dgm:t>
    </dgm:pt>
    <dgm:pt modelId="{FD13F56F-CE00-42C6-8C23-972E43409624}" type="sibTrans" cxnId="{C34F3D63-8863-4D26-83DF-1798A97471D4}">
      <dgm:prSet/>
      <dgm:spPr/>
      <dgm:t>
        <a:bodyPr/>
        <a:lstStyle/>
        <a:p>
          <a:endParaRPr lang="en-US"/>
        </a:p>
      </dgm:t>
    </dgm:pt>
    <dgm:pt modelId="{98371492-7D58-4E5F-A050-40DF6FAFAF63}">
      <dgm:prSet/>
      <dgm:spPr/>
      <dgm:t>
        <a:bodyPr/>
        <a:lstStyle/>
        <a:p>
          <a:r>
            <a:rPr lang="en-US" dirty="0"/>
            <a:t>Service planning</a:t>
          </a:r>
        </a:p>
      </dgm:t>
    </dgm:pt>
    <dgm:pt modelId="{319ED7CD-95EC-4EF7-BF8D-E57AE546154A}" type="parTrans" cxnId="{AA8404DE-3393-4C9B-841E-8E639551AB29}">
      <dgm:prSet/>
      <dgm:spPr/>
      <dgm:t>
        <a:bodyPr/>
        <a:lstStyle/>
        <a:p>
          <a:endParaRPr lang="en-US"/>
        </a:p>
      </dgm:t>
    </dgm:pt>
    <dgm:pt modelId="{178967FB-C337-455B-8136-B5743C26A22B}" type="sibTrans" cxnId="{AA8404DE-3393-4C9B-841E-8E639551AB29}">
      <dgm:prSet/>
      <dgm:spPr/>
      <dgm:t>
        <a:bodyPr/>
        <a:lstStyle/>
        <a:p>
          <a:endParaRPr lang="en-US"/>
        </a:p>
      </dgm:t>
    </dgm:pt>
    <dgm:pt modelId="{D6F30897-A1C2-48AF-B5D8-B5434B043361}" type="pres">
      <dgm:prSet presAssocID="{E3AECF59-C8D7-46AF-9F77-3EF22733959C}" presName="vert0" presStyleCnt="0">
        <dgm:presLayoutVars>
          <dgm:dir/>
          <dgm:animOne val="branch"/>
          <dgm:animLvl val="lvl"/>
        </dgm:presLayoutVars>
      </dgm:prSet>
      <dgm:spPr/>
    </dgm:pt>
    <dgm:pt modelId="{EF8ACAE7-EEEA-497A-A2F8-2B4ADB7F9636}" type="pres">
      <dgm:prSet presAssocID="{E441F392-28FB-4E43-B90C-A17DEAA02BA3}" presName="thickLine" presStyleLbl="alignNode1" presStyleIdx="0" presStyleCnt="4"/>
      <dgm:spPr/>
    </dgm:pt>
    <dgm:pt modelId="{7C330758-8EFE-42BF-B9BE-30200CE9943A}" type="pres">
      <dgm:prSet presAssocID="{E441F392-28FB-4E43-B90C-A17DEAA02BA3}" presName="horz1" presStyleCnt="0"/>
      <dgm:spPr/>
    </dgm:pt>
    <dgm:pt modelId="{893E13B9-4643-49B2-A916-2B39CB106FBD}" type="pres">
      <dgm:prSet presAssocID="{E441F392-28FB-4E43-B90C-A17DEAA02BA3}" presName="tx1" presStyleLbl="revTx" presStyleIdx="0" presStyleCnt="4"/>
      <dgm:spPr/>
    </dgm:pt>
    <dgm:pt modelId="{390EC30E-E49C-47E3-ABD9-66612C472C63}" type="pres">
      <dgm:prSet presAssocID="{E441F392-28FB-4E43-B90C-A17DEAA02BA3}" presName="vert1" presStyleCnt="0"/>
      <dgm:spPr/>
    </dgm:pt>
    <dgm:pt modelId="{1BA7427D-2783-48DB-92F8-78B7B10D6134}" type="pres">
      <dgm:prSet presAssocID="{DFBA3271-26CA-46DC-A8DB-0ACBD09194C0}" presName="thickLine" presStyleLbl="alignNode1" presStyleIdx="1" presStyleCnt="4"/>
      <dgm:spPr/>
    </dgm:pt>
    <dgm:pt modelId="{323952F2-A38F-47D0-B3F8-96A94BF6A008}" type="pres">
      <dgm:prSet presAssocID="{DFBA3271-26CA-46DC-A8DB-0ACBD09194C0}" presName="horz1" presStyleCnt="0"/>
      <dgm:spPr/>
    </dgm:pt>
    <dgm:pt modelId="{9091B603-7E4B-45D7-9CF9-366D53EE73F9}" type="pres">
      <dgm:prSet presAssocID="{DFBA3271-26CA-46DC-A8DB-0ACBD09194C0}" presName="tx1" presStyleLbl="revTx" presStyleIdx="1" presStyleCnt="4"/>
      <dgm:spPr/>
    </dgm:pt>
    <dgm:pt modelId="{720BFB66-6B47-494A-9ADF-ECDB3FC50404}" type="pres">
      <dgm:prSet presAssocID="{DFBA3271-26CA-46DC-A8DB-0ACBD09194C0}" presName="vert1" presStyleCnt="0"/>
      <dgm:spPr/>
    </dgm:pt>
    <dgm:pt modelId="{A30D2AED-A134-42F1-A710-2C9717E1C168}" type="pres">
      <dgm:prSet presAssocID="{6AEDD599-66D7-4156-8EFD-B85E342FC9FD}" presName="thickLine" presStyleLbl="alignNode1" presStyleIdx="2" presStyleCnt="4"/>
      <dgm:spPr/>
    </dgm:pt>
    <dgm:pt modelId="{E440EC67-5B29-4914-99C4-348879A07635}" type="pres">
      <dgm:prSet presAssocID="{6AEDD599-66D7-4156-8EFD-B85E342FC9FD}" presName="horz1" presStyleCnt="0"/>
      <dgm:spPr/>
    </dgm:pt>
    <dgm:pt modelId="{C303F965-2A43-4611-B875-F8E6869F4D8C}" type="pres">
      <dgm:prSet presAssocID="{6AEDD599-66D7-4156-8EFD-B85E342FC9FD}" presName="tx1" presStyleLbl="revTx" presStyleIdx="2" presStyleCnt="4"/>
      <dgm:spPr/>
    </dgm:pt>
    <dgm:pt modelId="{1D179CBB-7DEC-40EC-90E1-BFA7C3EF874F}" type="pres">
      <dgm:prSet presAssocID="{6AEDD599-66D7-4156-8EFD-B85E342FC9FD}" presName="vert1" presStyleCnt="0"/>
      <dgm:spPr/>
    </dgm:pt>
    <dgm:pt modelId="{6796D436-C53B-4B48-855F-97ADB6105FB0}" type="pres">
      <dgm:prSet presAssocID="{98371492-7D58-4E5F-A050-40DF6FAFAF63}" presName="thickLine" presStyleLbl="alignNode1" presStyleIdx="3" presStyleCnt="4"/>
      <dgm:spPr/>
    </dgm:pt>
    <dgm:pt modelId="{B11E14D2-B5C8-4A4F-BE69-647C883A601F}" type="pres">
      <dgm:prSet presAssocID="{98371492-7D58-4E5F-A050-40DF6FAFAF63}" presName="horz1" presStyleCnt="0"/>
      <dgm:spPr/>
    </dgm:pt>
    <dgm:pt modelId="{9707CFFD-04EC-4ABB-AA5C-403C07B9C0E9}" type="pres">
      <dgm:prSet presAssocID="{98371492-7D58-4E5F-A050-40DF6FAFAF63}" presName="tx1" presStyleLbl="revTx" presStyleIdx="3" presStyleCnt="4"/>
      <dgm:spPr/>
    </dgm:pt>
    <dgm:pt modelId="{8212EECE-2F14-492D-876B-BAFAADCF5026}" type="pres">
      <dgm:prSet presAssocID="{98371492-7D58-4E5F-A050-40DF6FAFAF63}" presName="vert1" presStyleCnt="0"/>
      <dgm:spPr/>
    </dgm:pt>
  </dgm:ptLst>
  <dgm:cxnLst>
    <dgm:cxn modelId="{3B3F3A18-139C-4E36-8018-9FEE60ED1D6F}" type="presOf" srcId="{E441F392-28FB-4E43-B90C-A17DEAA02BA3}" destId="{893E13B9-4643-49B2-A916-2B39CB106FBD}" srcOrd="0" destOrd="0" presId="urn:microsoft.com/office/officeart/2008/layout/LinedList"/>
    <dgm:cxn modelId="{0A39965C-DB46-4C2E-8A70-7810859BB5A6}" type="presOf" srcId="{98371492-7D58-4E5F-A050-40DF6FAFAF63}" destId="{9707CFFD-04EC-4ABB-AA5C-403C07B9C0E9}" srcOrd="0" destOrd="0" presId="urn:microsoft.com/office/officeart/2008/layout/LinedList"/>
    <dgm:cxn modelId="{BDF10160-13B0-4DAB-9CF2-A59AA1A3C687}" type="presOf" srcId="{6AEDD599-66D7-4156-8EFD-B85E342FC9FD}" destId="{C303F965-2A43-4611-B875-F8E6869F4D8C}" srcOrd="0" destOrd="0" presId="urn:microsoft.com/office/officeart/2008/layout/LinedList"/>
    <dgm:cxn modelId="{C34F3D63-8863-4D26-83DF-1798A97471D4}" srcId="{E3AECF59-C8D7-46AF-9F77-3EF22733959C}" destId="{6AEDD599-66D7-4156-8EFD-B85E342FC9FD}" srcOrd="2" destOrd="0" parTransId="{A85E8877-DA9A-4AF9-9740-411E7F92B68D}" sibTransId="{FD13F56F-CE00-42C6-8C23-972E43409624}"/>
    <dgm:cxn modelId="{91318A49-BA4C-4A41-A4DD-EFAC098D32A8}" srcId="{E3AECF59-C8D7-46AF-9F77-3EF22733959C}" destId="{E441F392-28FB-4E43-B90C-A17DEAA02BA3}" srcOrd="0" destOrd="0" parTransId="{B77ADB36-CA35-4E0D-B23B-1F4BA415328E}" sibTransId="{86AF69AA-6148-45FC-B500-6DBFF31E9CE4}"/>
    <dgm:cxn modelId="{2794FB6B-1468-4A26-AA58-207B32054157}" srcId="{E3AECF59-C8D7-46AF-9F77-3EF22733959C}" destId="{DFBA3271-26CA-46DC-A8DB-0ACBD09194C0}" srcOrd="1" destOrd="0" parTransId="{6F68E0AC-7450-4DFC-9F4D-D59E43417F89}" sibTransId="{D0F2BB5A-B105-4DFD-AD44-F6D0C4606B41}"/>
    <dgm:cxn modelId="{88B89578-36D9-47C9-8BF1-7B8C688A8C16}" type="presOf" srcId="{E3AECF59-C8D7-46AF-9F77-3EF22733959C}" destId="{D6F30897-A1C2-48AF-B5D8-B5434B043361}" srcOrd="0" destOrd="0" presId="urn:microsoft.com/office/officeart/2008/layout/LinedList"/>
    <dgm:cxn modelId="{486B2AD3-D7AF-46BB-AD44-0AFFB8523FAC}" type="presOf" srcId="{DFBA3271-26CA-46DC-A8DB-0ACBD09194C0}" destId="{9091B603-7E4B-45D7-9CF9-366D53EE73F9}" srcOrd="0" destOrd="0" presId="urn:microsoft.com/office/officeart/2008/layout/LinedList"/>
    <dgm:cxn modelId="{AA8404DE-3393-4C9B-841E-8E639551AB29}" srcId="{E3AECF59-C8D7-46AF-9F77-3EF22733959C}" destId="{98371492-7D58-4E5F-A050-40DF6FAFAF63}" srcOrd="3" destOrd="0" parTransId="{319ED7CD-95EC-4EF7-BF8D-E57AE546154A}" sibTransId="{178967FB-C337-455B-8136-B5743C26A22B}"/>
    <dgm:cxn modelId="{6FB6F522-5F53-4FE1-88AF-45459DB1934A}" type="presParOf" srcId="{D6F30897-A1C2-48AF-B5D8-B5434B043361}" destId="{EF8ACAE7-EEEA-497A-A2F8-2B4ADB7F9636}" srcOrd="0" destOrd="0" presId="urn:microsoft.com/office/officeart/2008/layout/LinedList"/>
    <dgm:cxn modelId="{74F9C015-E69B-4E69-97A4-B83E5F40F2C6}" type="presParOf" srcId="{D6F30897-A1C2-48AF-B5D8-B5434B043361}" destId="{7C330758-8EFE-42BF-B9BE-30200CE9943A}" srcOrd="1" destOrd="0" presId="urn:microsoft.com/office/officeart/2008/layout/LinedList"/>
    <dgm:cxn modelId="{B5307192-BD70-4DEC-B2F3-B5EDE64FFBC3}" type="presParOf" srcId="{7C330758-8EFE-42BF-B9BE-30200CE9943A}" destId="{893E13B9-4643-49B2-A916-2B39CB106FBD}" srcOrd="0" destOrd="0" presId="urn:microsoft.com/office/officeart/2008/layout/LinedList"/>
    <dgm:cxn modelId="{12D4B3CC-A5B0-4DFE-A109-7F4BC7F0A201}" type="presParOf" srcId="{7C330758-8EFE-42BF-B9BE-30200CE9943A}" destId="{390EC30E-E49C-47E3-ABD9-66612C472C63}" srcOrd="1" destOrd="0" presId="urn:microsoft.com/office/officeart/2008/layout/LinedList"/>
    <dgm:cxn modelId="{E7558A3E-D8DB-483B-B688-0B173D7BDC6D}" type="presParOf" srcId="{D6F30897-A1C2-48AF-B5D8-B5434B043361}" destId="{1BA7427D-2783-48DB-92F8-78B7B10D6134}" srcOrd="2" destOrd="0" presId="urn:microsoft.com/office/officeart/2008/layout/LinedList"/>
    <dgm:cxn modelId="{3648CEEB-D75F-42FE-A6AA-B1FC6ECFF30C}" type="presParOf" srcId="{D6F30897-A1C2-48AF-B5D8-B5434B043361}" destId="{323952F2-A38F-47D0-B3F8-96A94BF6A008}" srcOrd="3" destOrd="0" presId="urn:microsoft.com/office/officeart/2008/layout/LinedList"/>
    <dgm:cxn modelId="{3A31052C-72C1-49D8-B116-A93365EE8714}" type="presParOf" srcId="{323952F2-A38F-47D0-B3F8-96A94BF6A008}" destId="{9091B603-7E4B-45D7-9CF9-366D53EE73F9}" srcOrd="0" destOrd="0" presId="urn:microsoft.com/office/officeart/2008/layout/LinedList"/>
    <dgm:cxn modelId="{B7A2283C-1731-45F0-AF72-BDE91A23BFE8}" type="presParOf" srcId="{323952F2-A38F-47D0-B3F8-96A94BF6A008}" destId="{720BFB66-6B47-494A-9ADF-ECDB3FC50404}" srcOrd="1" destOrd="0" presId="urn:microsoft.com/office/officeart/2008/layout/LinedList"/>
    <dgm:cxn modelId="{F09C1B20-DB9D-4DD6-AD73-C21177D924E7}" type="presParOf" srcId="{D6F30897-A1C2-48AF-B5D8-B5434B043361}" destId="{A30D2AED-A134-42F1-A710-2C9717E1C168}" srcOrd="4" destOrd="0" presId="urn:microsoft.com/office/officeart/2008/layout/LinedList"/>
    <dgm:cxn modelId="{67C77C6A-AB10-4904-808E-113F45567D43}" type="presParOf" srcId="{D6F30897-A1C2-48AF-B5D8-B5434B043361}" destId="{E440EC67-5B29-4914-99C4-348879A07635}" srcOrd="5" destOrd="0" presId="urn:microsoft.com/office/officeart/2008/layout/LinedList"/>
    <dgm:cxn modelId="{D784B561-A7B0-4F97-B7FB-48243C51E678}" type="presParOf" srcId="{E440EC67-5B29-4914-99C4-348879A07635}" destId="{C303F965-2A43-4611-B875-F8E6869F4D8C}" srcOrd="0" destOrd="0" presId="urn:microsoft.com/office/officeart/2008/layout/LinedList"/>
    <dgm:cxn modelId="{90106B05-0E98-49DE-8996-E25AC3FD5115}" type="presParOf" srcId="{E440EC67-5B29-4914-99C4-348879A07635}" destId="{1D179CBB-7DEC-40EC-90E1-BFA7C3EF874F}" srcOrd="1" destOrd="0" presId="urn:microsoft.com/office/officeart/2008/layout/LinedList"/>
    <dgm:cxn modelId="{E4252ABA-6DC4-4979-B924-8D156E678BF7}" type="presParOf" srcId="{D6F30897-A1C2-48AF-B5D8-B5434B043361}" destId="{6796D436-C53B-4B48-855F-97ADB6105FB0}" srcOrd="6" destOrd="0" presId="urn:microsoft.com/office/officeart/2008/layout/LinedList"/>
    <dgm:cxn modelId="{055A232C-7DD3-4B7F-BFD6-E79C0682747E}" type="presParOf" srcId="{D6F30897-A1C2-48AF-B5D8-B5434B043361}" destId="{B11E14D2-B5C8-4A4F-BE69-647C883A601F}" srcOrd="7" destOrd="0" presId="urn:microsoft.com/office/officeart/2008/layout/LinedList"/>
    <dgm:cxn modelId="{604513D2-8126-40E4-9066-E8ABEA687876}" type="presParOf" srcId="{B11E14D2-B5C8-4A4F-BE69-647C883A601F}" destId="{9707CFFD-04EC-4ABB-AA5C-403C07B9C0E9}" srcOrd="0" destOrd="0" presId="urn:microsoft.com/office/officeart/2008/layout/LinedList"/>
    <dgm:cxn modelId="{CF5A9592-75CC-4692-A273-914578DC0A97}" type="presParOf" srcId="{B11E14D2-B5C8-4A4F-BE69-647C883A601F}" destId="{8212EECE-2F14-492D-876B-BAFAADCF502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6B0018-95AC-4AD8-B962-4CDBFD67F6F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CADF68E-B09C-4C26-A82C-D649644FF558}">
      <dgm:prSet/>
      <dgm:spPr/>
      <dgm:t>
        <a:bodyPr/>
        <a:lstStyle/>
        <a:p>
          <a:r>
            <a:rPr lang="en-US"/>
            <a:t>Enhance</a:t>
          </a:r>
        </a:p>
      </dgm:t>
    </dgm:pt>
    <dgm:pt modelId="{20164565-91C0-4C06-944A-5221CCFEF5EB}" type="parTrans" cxnId="{5B0EF4B8-4F9E-4804-95F7-559EB3B0FD90}">
      <dgm:prSet/>
      <dgm:spPr/>
      <dgm:t>
        <a:bodyPr/>
        <a:lstStyle/>
        <a:p>
          <a:endParaRPr lang="en-US"/>
        </a:p>
      </dgm:t>
    </dgm:pt>
    <dgm:pt modelId="{972AD619-A7B5-47B4-BB4F-3983C6E5FDF6}" type="sibTrans" cxnId="{5B0EF4B8-4F9E-4804-95F7-559EB3B0FD90}">
      <dgm:prSet/>
      <dgm:spPr/>
      <dgm:t>
        <a:bodyPr/>
        <a:lstStyle/>
        <a:p>
          <a:endParaRPr lang="en-US"/>
        </a:p>
      </dgm:t>
    </dgm:pt>
    <dgm:pt modelId="{B15E054C-544C-4C82-ADAB-063912B58E38}">
      <dgm:prSet/>
      <dgm:spPr/>
      <dgm:t>
        <a:bodyPr/>
        <a:lstStyle/>
        <a:p>
          <a:r>
            <a:rPr lang="en-US"/>
            <a:t>Enhance workforce development and partnerships with businesses around the state to improve employment options and placement. </a:t>
          </a:r>
        </a:p>
      </dgm:t>
    </dgm:pt>
    <dgm:pt modelId="{AAC70C24-01E6-4DB8-865D-700D68880A5E}" type="parTrans" cxnId="{AC5F91DB-2711-47B0-BB9A-51EA92B9B180}">
      <dgm:prSet/>
      <dgm:spPr/>
      <dgm:t>
        <a:bodyPr/>
        <a:lstStyle/>
        <a:p>
          <a:endParaRPr lang="en-US"/>
        </a:p>
      </dgm:t>
    </dgm:pt>
    <dgm:pt modelId="{B57CDBFB-5564-4DC1-B933-09E73B513DB8}" type="sibTrans" cxnId="{AC5F91DB-2711-47B0-BB9A-51EA92B9B180}">
      <dgm:prSet/>
      <dgm:spPr/>
      <dgm:t>
        <a:bodyPr/>
        <a:lstStyle/>
        <a:p>
          <a:endParaRPr lang="en-US"/>
        </a:p>
      </dgm:t>
    </dgm:pt>
    <dgm:pt modelId="{C823CAF2-0EC5-46B3-AFC9-673CCFD24E94}">
      <dgm:prSet/>
      <dgm:spPr/>
      <dgm:t>
        <a:bodyPr/>
        <a:lstStyle/>
        <a:p>
          <a:r>
            <a:rPr lang="en-US" dirty="0"/>
            <a:t>Cultivate</a:t>
          </a:r>
        </a:p>
      </dgm:t>
    </dgm:pt>
    <dgm:pt modelId="{2FD00861-2C92-45ED-ABF7-F9D89B0B0353}" type="parTrans" cxnId="{58983B5D-EDA3-4B33-882C-A1C7DA2E63F2}">
      <dgm:prSet/>
      <dgm:spPr/>
      <dgm:t>
        <a:bodyPr/>
        <a:lstStyle/>
        <a:p>
          <a:endParaRPr lang="en-US"/>
        </a:p>
      </dgm:t>
    </dgm:pt>
    <dgm:pt modelId="{13DAECC5-CB57-4E4C-A0BC-C25513218FB0}" type="sibTrans" cxnId="{58983B5D-EDA3-4B33-882C-A1C7DA2E63F2}">
      <dgm:prSet/>
      <dgm:spPr/>
      <dgm:t>
        <a:bodyPr/>
        <a:lstStyle/>
        <a:p>
          <a:endParaRPr lang="en-US"/>
        </a:p>
      </dgm:t>
    </dgm:pt>
    <dgm:pt modelId="{38288A1C-5836-4BA9-8343-03B5B6DEA16E}">
      <dgm:prSet/>
      <dgm:spPr/>
      <dgm:t>
        <a:bodyPr/>
        <a:lstStyle/>
        <a:p>
          <a:r>
            <a:rPr lang="en-US" dirty="0"/>
            <a:t>Cultivate and enhance relationships. Continue to meet with the local workforce areas and IDES regional personnel where IDOC prisons are located and develop a process for their staff to work with offenders around employment. </a:t>
          </a:r>
        </a:p>
      </dgm:t>
    </dgm:pt>
    <dgm:pt modelId="{467CEB83-E33B-4932-B604-390863AECCD5}" type="parTrans" cxnId="{012BA303-E4BC-447A-9CFF-075C7EB7B71A}">
      <dgm:prSet/>
      <dgm:spPr/>
      <dgm:t>
        <a:bodyPr/>
        <a:lstStyle/>
        <a:p>
          <a:endParaRPr lang="en-US"/>
        </a:p>
      </dgm:t>
    </dgm:pt>
    <dgm:pt modelId="{B9B44CC3-FAF6-43AF-9376-540FECD776E1}" type="sibTrans" cxnId="{012BA303-E4BC-447A-9CFF-075C7EB7B71A}">
      <dgm:prSet/>
      <dgm:spPr/>
      <dgm:t>
        <a:bodyPr/>
        <a:lstStyle/>
        <a:p>
          <a:endParaRPr lang="en-US"/>
        </a:p>
      </dgm:t>
    </dgm:pt>
    <dgm:pt modelId="{B7C137E9-6D23-44D6-A269-751B0A7D22F3}">
      <dgm:prSet/>
      <dgm:spPr/>
      <dgm:t>
        <a:bodyPr/>
        <a:lstStyle/>
        <a:p>
          <a:r>
            <a:rPr lang="en-US" dirty="0"/>
            <a:t>Increase</a:t>
          </a:r>
        </a:p>
      </dgm:t>
    </dgm:pt>
    <dgm:pt modelId="{C6BBFAA5-8649-401F-AF93-D64A3CB9A6D6}" type="parTrans" cxnId="{A0FB95BE-09B0-431A-AA6D-011D04D90309}">
      <dgm:prSet/>
      <dgm:spPr/>
      <dgm:t>
        <a:bodyPr/>
        <a:lstStyle/>
        <a:p>
          <a:endParaRPr lang="en-US"/>
        </a:p>
      </dgm:t>
    </dgm:pt>
    <dgm:pt modelId="{134DCCB2-C61C-4643-9A61-76FDF471D3A1}" type="sibTrans" cxnId="{A0FB95BE-09B0-431A-AA6D-011D04D90309}">
      <dgm:prSet/>
      <dgm:spPr/>
      <dgm:t>
        <a:bodyPr/>
        <a:lstStyle/>
        <a:p>
          <a:endParaRPr lang="en-US"/>
        </a:p>
      </dgm:t>
    </dgm:pt>
    <dgm:pt modelId="{56F85730-B6E2-4E22-938A-404EF4B39C5C}">
      <dgm:prSet/>
      <dgm:spPr/>
      <dgm:t>
        <a:bodyPr/>
        <a:lstStyle/>
        <a:p>
          <a:r>
            <a:rPr lang="en-US"/>
            <a:t>Increase vocational training with WOIA funds where available in labor demand fields.  </a:t>
          </a:r>
        </a:p>
      </dgm:t>
    </dgm:pt>
    <dgm:pt modelId="{00EEB8E9-AFEA-4308-89E0-F8C1F504A0C3}" type="parTrans" cxnId="{679AB1E6-E0D4-457F-AA72-0AE876B923DB}">
      <dgm:prSet/>
      <dgm:spPr/>
      <dgm:t>
        <a:bodyPr/>
        <a:lstStyle/>
        <a:p>
          <a:endParaRPr lang="en-US"/>
        </a:p>
      </dgm:t>
    </dgm:pt>
    <dgm:pt modelId="{BB13DA4B-3FED-4976-B2FC-AF6EA6CF183B}" type="sibTrans" cxnId="{679AB1E6-E0D4-457F-AA72-0AE876B923DB}">
      <dgm:prSet/>
      <dgm:spPr/>
      <dgm:t>
        <a:bodyPr/>
        <a:lstStyle/>
        <a:p>
          <a:endParaRPr lang="en-US"/>
        </a:p>
      </dgm:t>
    </dgm:pt>
    <dgm:pt modelId="{9F603186-699A-4B4E-82B5-11C2456DE8F0}">
      <dgm:prSet/>
      <dgm:spPr/>
      <dgm:t>
        <a:bodyPr/>
        <a:lstStyle/>
        <a:p>
          <a:r>
            <a:rPr lang="en-US" dirty="0"/>
            <a:t>Develop</a:t>
          </a:r>
        </a:p>
      </dgm:t>
    </dgm:pt>
    <dgm:pt modelId="{14DB86F6-A7E6-4513-82D3-15C288D3850F}" type="parTrans" cxnId="{F74A1229-A30F-4812-A0BA-1C8A43C8BC0C}">
      <dgm:prSet/>
      <dgm:spPr/>
      <dgm:t>
        <a:bodyPr/>
        <a:lstStyle/>
        <a:p>
          <a:endParaRPr lang="en-US"/>
        </a:p>
      </dgm:t>
    </dgm:pt>
    <dgm:pt modelId="{D657338A-FA0B-41CA-810B-AC9205DFB356}" type="sibTrans" cxnId="{F74A1229-A30F-4812-A0BA-1C8A43C8BC0C}">
      <dgm:prSet/>
      <dgm:spPr/>
      <dgm:t>
        <a:bodyPr/>
        <a:lstStyle/>
        <a:p>
          <a:endParaRPr lang="en-US"/>
        </a:p>
      </dgm:t>
    </dgm:pt>
    <dgm:pt modelId="{9E576851-05C6-4B9E-95CB-37C422AC56CD}">
      <dgm:prSet/>
      <dgm:spPr/>
      <dgm:t>
        <a:bodyPr/>
        <a:lstStyle/>
        <a:p>
          <a:r>
            <a:rPr lang="en-US"/>
            <a:t>Develop regional job fairs and then facility specific job fairs in specific employment fields. The goal of each job fair is to place at least 10% (to start) of the offenders that participated in a job prior to release. </a:t>
          </a:r>
        </a:p>
      </dgm:t>
    </dgm:pt>
    <dgm:pt modelId="{340D1D5D-D0B2-4BA8-894F-369F81CE3871}" type="parTrans" cxnId="{4B34AACE-1731-4A0D-889D-A4AF2CEEDA41}">
      <dgm:prSet/>
      <dgm:spPr/>
      <dgm:t>
        <a:bodyPr/>
        <a:lstStyle/>
        <a:p>
          <a:endParaRPr lang="en-US"/>
        </a:p>
      </dgm:t>
    </dgm:pt>
    <dgm:pt modelId="{25F7FAFE-C063-4FFF-90EE-1A4C94B1674C}" type="sibTrans" cxnId="{4B34AACE-1731-4A0D-889D-A4AF2CEEDA41}">
      <dgm:prSet/>
      <dgm:spPr/>
      <dgm:t>
        <a:bodyPr/>
        <a:lstStyle/>
        <a:p>
          <a:endParaRPr lang="en-US"/>
        </a:p>
      </dgm:t>
    </dgm:pt>
    <dgm:pt modelId="{92E71488-48F8-4C81-AD3E-2897F6E38D15}">
      <dgm:prSet/>
      <dgm:spPr/>
      <dgm:t>
        <a:bodyPr/>
        <a:lstStyle/>
        <a:p>
          <a:r>
            <a:rPr lang="en-US" dirty="0"/>
            <a:t>Assemble</a:t>
          </a:r>
        </a:p>
      </dgm:t>
    </dgm:pt>
    <dgm:pt modelId="{CE066C4C-72EE-43D4-8136-BA4A1A79250E}" type="parTrans" cxnId="{2BE5DC9E-E608-4F34-BD6B-EA70FECD1A90}">
      <dgm:prSet/>
      <dgm:spPr/>
      <dgm:t>
        <a:bodyPr/>
        <a:lstStyle/>
        <a:p>
          <a:endParaRPr lang="en-US"/>
        </a:p>
      </dgm:t>
    </dgm:pt>
    <dgm:pt modelId="{D6594D20-3A48-4E25-9451-7DDF8032A7DC}" type="sibTrans" cxnId="{2BE5DC9E-E608-4F34-BD6B-EA70FECD1A90}">
      <dgm:prSet/>
      <dgm:spPr/>
      <dgm:t>
        <a:bodyPr/>
        <a:lstStyle/>
        <a:p>
          <a:endParaRPr lang="en-US"/>
        </a:p>
      </dgm:t>
    </dgm:pt>
    <dgm:pt modelId="{FC59CB7B-9448-4D68-BB2B-6D5620D299F8}">
      <dgm:prSet/>
      <dgm:spPr/>
      <dgm:t>
        <a:bodyPr/>
        <a:lstStyle/>
        <a:p>
          <a:r>
            <a:rPr lang="en-US"/>
            <a:t>Assemble informational packets together about IDOC vocational training programs and ICI training and employment.  Continue to work with DCEO for support with grant funds and statewide initiatives.  </a:t>
          </a:r>
        </a:p>
      </dgm:t>
    </dgm:pt>
    <dgm:pt modelId="{7C1E489A-9EDA-4751-A9AF-4F32D487C3B4}" type="parTrans" cxnId="{6E013E58-2DCB-409E-8C7A-F72AB05DEDD2}">
      <dgm:prSet/>
      <dgm:spPr/>
      <dgm:t>
        <a:bodyPr/>
        <a:lstStyle/>
        <a:p>
          <a:endParaRPr lang="en-US"/>
        </a:p>
      </dgm:t>
    </dgm:pt>
    <dgm:pt modelId="{3DCCB355-A6EB-4E72-8745-1AF712A57A55}" type="sibTrans" cxnId="{6E013E58-2DCB-409E-8C7A-F72AB05DEDD2}">
      <dgm:prSet/>
      <dgm:spPr/>
      <dgm:t>
        <a:bodyPr/>
        <a:lstStyle/>
        <a:p>
          <a:endParaRPr lang="en-US"/>
        </a:p>
      </dgm:t>
    </dgm:pt>
    <dgm:pt modelId="{6A3289FB-89A0-4588-9B0D-534BF2E5558A}" type="pres">
      <dgm:prSet presAssocID="{2B6B0018-95AC-4AD8-B962-4CDBFD67F6FB}" presName="vert0" presStyleCnt="0">
        <dgm:presLayoutVars>
          <dgm:dir/>
          <dgm:animOne val="branch"/>
          <dgm:animLvl val="lvl"/>
        </dgm:presLayoutVars>
      </dgm:prSet>
      <dgm:spPr/>
    </dgm:pt>
    <dgm:pt modelId="{925C2698-B1A5-4EE4-98C0-DEEF7593312A}" type="pres">
      <dgm:prSet presAssocID="{0CADF68E-B09C-4C26-A82C-D649644FF558}" presName="thickLine" presStyleLbl="alignNode1" presStyleIdx="0" presStyleCnt="5"/>
      <dgm:spPr/>
    </dgm:pt>
    <dgm:pt modelId="{3C0E0EFE-3909-4808-A4F4-4023D956F8EF}" type="pres">
      <dgm:prSet presAssocID="{0CADF68E-B09C-4C26-A82C-D649644FF558}" presName="horz1" presStyleCnt="0"/>
      <dgm:spPr/>
    </dgm:pt>
    <dgm:pt modelId="{934FE566-D6CD-4642-9F1C-92EABC1A7BC4}" type="pres">
      <dgm:prSet presAssocID="{0CADF68E-B09C-4C26-A82C-D649644FF558}" presName="tx1" presStyleLbl="revTx" presStyleIdx="0" presStyleCnt="10"/>
      <dgm:spPr/>
    </dgm:pt>
    <dgm:pt modelId="{4E4CF607-6C37-47DF-AB74-481ACF1FAC42}" type="pres">
      <dgm:prSet presAssocID="{0CADF68E-B09C-4C26-A82C-D649644FF558}" presName="vert1" presStyleCnt="0"/>
      <dgm:spPr/>
    </dgm:pt>
    <dgm:pt modelId="{CE790C55-9F12-4763-95C9-19E5AFE43EA3}" type="pres">
      <dgm:prSet presAssocID="{B15E054C-544C-4C82-ADAB-063912B58E38}" presName="vertSpace2a" presStyleCnt="0"/>
      <dgm:spPr/>
    </dgm:pt>
    <dgm:pt modelId="{5A2D6FD2-0873-4CFF-980E-64ED96F8A4C3}" type="pres">
      <dgm:prSet presAssocID="{B15E054C-544C-4C82-ADAB-063912B58E38}" presName="horz2" presStyleCnt="0"/>
      <dgm:spPr/>
    </dgm:pt>
    <dgm:pt modelId="{50CFB243-B12E-47AC-933A-6C598052F451}" type="pres">
      <dgm:prSet presAssocID="{B15E054C-544C-4C82-ADAB-063912B58E38}" presName="horzSpace2" presStyleCnt="0"/>
      <dgm:spPr/>
    </dgm:pt>
    <dgm:pt modelId="{61B73061-DE78-4ADF-B076-73DDB1401A48}" type="pres">
      <dgm:prSet presAssocID="{B15E054C-544C-4C82-ADAB-063912B58E38}" presName="tx2" presStyleLbl="revTx" presStyleIdx="1" presStyleCnt="10"/>
      <dgm:spPr/>
    </dgm:pt>
    <dgm:pt modelId="{A1F07806-D440-4907-9EBC-4B78247B2DF5}" type="pres">
      <dgm:prSet presAssocID="{B15E054C-544C-4C82-ADAB-063912B58E38}" presName="vert2" presStyleCnt="0"/>
      <dgm:spPr/>
    </dgm:pt>
    <dgm:pt modelId="{64D02B7F-FCE6-4D76-8191-3C03E35D9136}" type="pres">
      <dgm:prSet presAssocID="{B15E054C-544C-4C82-ADAB-063912B58E38}" presName="thinLine2b" presStyleLbl="callout" presStyleIdx="0" presStyleCnt="5"/>
      <dgm:spPr/>
    </dgm:pt>
    <dgm:pt modelId="{1748410A-A7F8-4A68-B1D3-8D04FFDE6CA2}" type="pres">
      <dgm:prSet presAssocID="{B15E054C-544C-4C82-ADAB-063912B58E38}" presName="vertSpace2b" presStyleCnt="0"/>
      <dgm:spPr/>
    </dgm:pt>
    <dgm:pt modelId="{283AF92B-2EA2-4AE3-B178-63FF6F0896ED}" type="pres">
      <dgm:prSet presAssocID="{C823CAF2-0EC5-46B3-AFC9-673CCFD24E94}" presName="thickLine" presStyleLbl="alignNode1" presStyleIdx="1" presStyleCnt="5"/>
      <dgm:spPr/>
    </dgm:pt>
    <dgm:pt modelId="{0F9D4E29-11A0-4BAF-B174-1442E7F1F10F}" type="pres">
      <dgm:prSet presAssocID="{C823CAF2-0EC5-46B3-AFC9-673CCFD24E94}" presName="horz1" presStyleCnt="0"/>
      <dgm:spPr/>
    </dgm:pt>
    <dgm:pt modelId="{3062029E-5A5F-439C-BC8F-83FB5474ADB9}" type="pres">
      <dgm:prSet presAssocID="{C823CAF2-0EC5-46B3-AFC9-673CCFD24E94}" presName="tx1" presStyleLbl="revTx" presStyleIdx="2" presStyleCnt="10"/>
      <dgm:spPr/>
    </dgm:pt>
    <dgm:pt modelId="{D52A9412-A932-40D4-91A5-D58021D54FF1}" type="pres">
      <dgm:prSet presAssocID="{C823CAF2-0EC5-46B3-AFC9-673CCFD24E94}" presName="vert1" presStyleCnt="0"/>
      <dgm:spPr/>
    </dgm:pt>
    <dgm:pt modelId="{63CF4F49-8EA5-4FDA-87BD-545E8FFBE3F7}" type="pres">
      <dgm:prSet presAssocID="{38288A1C-5836-4BA9-8343-03B5B6DEA16E}" presName="vertSpace2a" presStyleCnt="0"/>
      <dgm:spPr/>
    </dgm:pt>
    <dgm:pt modelId="{193B2A80-4B17-4508-A9E8-66AAF02F7CF8}" type="pres">
      <dgm:prSet presAssocID="{38288A1C-5836-4BA9-8343-03B5B6DEA16E}" presName="horz2" presStyleCnt="0"/>
      <dgm:spPr/>
    </dgm:pt>
    <dgm:pt modelId="{ED822B9D-041A-4C17-B5CB-2E1080C6F168}" type="pres">
      <dgm:prSet presAssocID="{38288A1C-5836-4BA9-8343-03B5B6DEA16E}" presName="horzSpace2" presStyleCnt="0"/>
      <dgm:spPr/>
    </dgm:pt>
    <dgm:pt modelId="{8592EA36-365B-4612-BB92-245DDADE8E22}" type="pres">
      <dgm:prSet presAssocID="{38288A1C-5836-4BA9-8343-03B5B6DEA16E}" presName="tx2" presStyleLbl="revTx" presStyleIdx="3" presStyleCnt="10"/>
      <dgm:spPr/>
    </dgm:pt>
    <dgm:pt modelId="{BE95E410-BFDD-4C57-B35D-A0AD0F8960E3}" type="pres">
      <dgm:prSet presAssocID="{38288A1C-5836-4BA9-8343-03B5B6DEA16E}" presName="vert2" presStyleCnt="0"/>
      <dgm:spPr/>
    </dgm:pt>
    <dgm:pt modelId="{848AEFF9-12E6-483D-8CA0-EA18E9992BF1}" type="pres">
      <dgm:prSet presAssocID="{38288A1C-5836-4BA9-8343-03B5B6DEA16E}" presName="thinLine2b" presStyleLbl="callout" presStyleIdx="1" presStyleCnt="5"/>
      <dgm:spPr/>
    </dgm:pt>
    <dgm:pt modelId="{0D113198-59CA-4331-84BE-055FE2184F2C}" type="pres">
      <dgm:prSet presAssocID="{38288A1C-5836-4BA9-8343-03B5B6DEA16E}" presName="vertSpace2b" presStyleCnt="0"/>
      <dgm:spPr/>
    </dgm:pt>
    <dgm:pt modelId="{6AD4E9BB-18CB-4DF1-894C-58E31C0D8721}" type="pres">
      <dgm:prSet presAssocID="{B7C137E9-6D23-44D6-A269-751B0A7D22F3}" presName="thickLine" presStyleLbl="alignNode1" presStyleIdx="2" presStyleCnt="5"/>
      <dgm:spPr/>
    </dgm:pt>
    <dgm:pt modelId="{5318F028-BCFA-4CC6-8510-9547FE90232F}" type="pres">
      <dgm:prSet presAssocID="{B7C137E9-6D23-44D6-A269-751B0A7D22F3}" presName="horz1" presStyleCnt="0"/>
      <dgm:spPr/>
    </dgm:pt>
    <dgm:pt modelId="{69197526-66FD-48FF-A21C-2A1A81BB499B}" type="pres">
      <dgm:prSet presAssocID="{B7C137E9-6D23-44D6-A269-751B0A7D22F3}" presName="tx1" presStyleLbl="revTx" presStyleIdx="4" presStyleCnt="10"/>
      <dgm:spPr/>
    </dgm:pt>
    <dgm:pt modelId="{7999DA97-A2C5-4350-9C8E-5D0EF45BBE0A}" type="pres">
      <dgm:prSet presAssocID="{B7C137E9-6D23-44D6-A269-751B0A7D22F3}" presName="vert1" presStyleCnt="0"/>
      <dgm:spPr/>
    </dgm:pt>
    <dgm:pt modelId="{FCDC0CFE-4B2A-4670-B5A8-C13B18D1B237}" type="pres">
      <dgm:prSet presAssocID="{56F85730-B6E2-4E22-938A-404EF4B39C5C}" presName="vertSpace2a" presStyleCnt="0"/>
      <dgm:spPr/>
    </dgm:pt>
    <dgm:pt modelId="{43355208-22EC-497B-BEA4-9A8FF0FE5CB6}" type="pres">
      <dgm:prSet presAssocID="{56F85730-B6E2-4E22-938A-404EF4B39C5C}" presName="horz2" presStyleCnt="0"/>
      <dgm:spPr/>
    </dgm:pt>
    <dgm:pt modelId="{005EEFB0-2B54-441E-ABB9-B65DA7C45C97}" type="pres">
      <dgm:prSet presAssocID="{56F85730-B6E2-4E22-938A-404EF4B39C5C}" presName="horzSpace2" presStyleCnt="0"/>
      <dgm:spPr/>
    </dgm:pt>
    <dgm:pt modelId="{0F817D30-ADAE-4A0A-AA6E-898DBB4F63F6}" type="pres">
      <dgm:prSet presAssocID="{56F85730-B6E2-4E22-938A-404EF4B39C5C}" presName="tx2" presStyleLbl="revTx" presStyleIdx="5" presStyleCnt="10"/>
      <dgm:spPr/>
    </dgm:pt>
    <dgm:pt modelId="{581C79A2-7330-47E8-A894-8793DB7FF634}" type="pres">
      <dgm:prSet presAssocID="{56F85730-B6E2-4E22-938A-404EF4B39C5C}" presName="vert2" presStyleCnt="0"/>
      <dgm:spPr/>
    </dgm:pt>
    <dgm:pt modelId="{D6035080-8384-480F-8088-4DA9D22AB099}" type="pres">
      <dgm:prSet presAssocID="{56F85730-B6E2-4E22-938A-404EF4B39C5C}" presName="thinLine2b" presStyleLbl="callout" presStyleIdx="2" presStyleCnt="5"/>
      <dgm:spPr/>
    </dgm:pt>
    <dgm:pt modelId="{94ECC742-4331-48F0-9210-741008B1C122}" type="pres">
      <dgm:prSet presAssocID="{56F85730-B6E2-4E22-938A-404EF4B39C5C}" presName="vertSpace2b" presStyleCnt="0"/>
      <dgm:spPr/>
    </dgm:pt>
    <dgm:pt modelId="{6C361CC7-A5D0-4605-8F40-6DAD91E051F7}" type="pres">
      <dgm:prSet presAssocID="{9F603186-699A-4B4E-82B5-11C2456DE8F0}" presName="thickLine" presStyleLbl="alignNode1" presStyleIdx="3" presStyleCnt="5"/>
      <dgm:spPr/>
    </dgm:pt>
    <dgm:pt modelId="{92FC0234-06C8-4E93-B15D-00F2EA79FC6E}" type="pres">
      <dgm:prSet presAssocID="{9F603186-699A-4B4E-82B5-11C2456DE8F0}" presName="horz1" presStyleCnt="0"/>
      <dgm:spPr/>
    </dgm:pt>
    <dgm:pt modelId="{1D8507AE-834F-4391-963F-9B8A19E03BD1}" type="pres">
      <dgm:prSet presAssocID="{9F603186-699A-4B4E-82B5-11C2456DE8F0}" presName="tx1" presStyleLbl="revTx" presStyleIdx="6" presStyleCnt="10"/>
      <dgm:spPr/>
    </dgm:pt>
    <dgm:pt modelId="{C2A036ED-CEF1-49B8-A3F7-297F2472924D}" type="pres">
      <dgm:prSet presAssocID="{9F603186-699A-4B4E-82B5-11C2456DE8F0}" presName="vert1" presStyleCnt="0"/>
      <dgm:spPr/>
    </dgm:pt>
    <dgm:pt modelId="{B982E299-4D41-4150-A920-A33DE1A8A2FC}" type="pres">
      <dgm:prSet presAssocID="{9E576851-05C6-4B9E-95CB-37C422AC56CD}" presName="vertSpace2a" presStyleCnt="0"/>
      <dgm:spPr/>
    </dgm:pt>
    <dgm:pt modelId="{3F84340A-E069-4D20-96AF-249F3C759E62}" type="pres">
      <dgm:prSet presAssocID="{9E576851-05C6-4B9E-95CB-37C422AC56CD}" presName="horz2" presStyleCnt="0"/>
      <dgm:spPr/>
    </dgm:pt>
    <dgm:pt modelId="{82125C0C-50B7-4C20-B02C-A02B53A47003}" type="pres">
      <dgm:prSet presAssocID="{9E576851-05C6-4B9E-95CB-37C422AC56CD}" presName="horzSpace2" presStyleCnt="0"/>
      <dgm:spPr/>
    </dgm:pt>
    <dgm:pt modelId="{87F5F998-7E17-4424-96C7-4F0992BBF783}" type="pres">
      <dgm:prSet presAssocID="{9E576851-05C6-4B9E-95CB-37C422AC56CD}" presName="tx2" presStyleLbl="revTx" presStyleIdx="7" presStyleCnt="10"/>
      <dgm:spPr/>
    </dgm:pt>
    <dgm:pt modelId="{CE966A3E-582C-4E49-A1E8-D52A1CE89E2A}" type="pres">
      <dgm:prSet presAssocID="{9E576851-05C6-4B9E-95CB-37C422AC56CD}" presName="vert2" presStyleCnt="0"/>
      <dgm:spPr/>
    </dgm:pt>
    <dgm:pt modelId="{B1D3EB19-F88E-4733-AA2E-295735A55FA5}" type="pres">
      <dgm:prSet presAssocID="{9E576851-05C6-4B9E-95CB-37C422AC56CD}" presName="thinLine2b" presStyleLbl="callout" presStyleIdx="3" presStyleCnt="5"/>
      <dgm:spPr/>
    </dgm:pt>
    <dgm:pt modelId="{AC6194E6-2752-493A-849D-E56A2DE5135B}" type="pres">
      <dgm:prSet presAssocID="{9E576851-05C6-4B9E-95CB-37C422AC56CD}" presName="vertSpace2b" presStyleCnt="0"/>
      <dgm:spPr/>
    </dgm:pt>
    <dgm:pt modelId="{376AB4E0-F901-4D2A-9E4E-C099BB1B447F}" type="pres">
      <dgm:prSet presAssocID="{92E71488-48F8-4C81-AD3E-2897F6E38D15}" presName="thickLine" presStyleLbl="alignNode1" presStyleIdx="4" presStyleCnt="5"/>
      <dgm:spPr/>
    </dgm:pt>
    <dgm:pt modelId="{B1938DDC-F613-470C-B717-E22627184AE9}" type="pres">
      <dgm:prSet presAssocID="{92E71488-48F8-4C81-AD3E-2897F6E38D15}" presName="horz1" presStyleCnt="0"/>
      <dgm:spPr/>
    </dgm:pt>
    <dgm:pt modelId="{CDED67F7-D4DB-4E3B-9452-3D8959BD18B9}" type="pres">
      <dgm:prSet presAssocID="{92E71488-48F8-4C81-AD3E-2897F6E38D15}" presName="tx1" presStyleLbl="revTx" presStyleIdx="8" presStyleCnt="10"/>
      <dgm:spPr/>
    </dgm:pt>
    <dgm:pt modelId="{AAE78F7A-3BE4-4A36-9852-78CD8F40D11C}" type="pres">
      <dgm:prSet presAssocID="{92E71488-48F8-4C81-AD3E-2897F6E38D15}" presName="vert1" presStyleCnt="0"/>
      <dgm:spPr/>
    </dgm:pt>
    <dgm:pt modelId="{EDDF859D-B8C6-4E88-9913-962C922CCAF6}" type="pres">
      <dgm:prSet presAssocID="{FC59CB7B-9448-4D68-BB2B-6D5620D299F8}" presName="vertSpace2a" presStyleCnt="0"/>
      <dgm:spPr/>
    </dgm:pt>
    <dgm:pt modelId="{03F16A0F-555C-4A89-93EA-B9CBD76205E2}" type="pres">
      <dgm:prSet presAssocID="{FC59CB7B-9448-4D68-BB2B-6D5620D299F8}" presName="horz2" presStyleCnt="0"/>
      <dgm:spPr/>
    </dgm:pt>
    <dgm:pt modelId="{B9354495-0C03-4EEC-82E4-48C90F95C9EF}" type="pres">
      <dgm:prSet presAssocID="{FC59CB7B-9448-4D68-BB2B-6D5620D299F8}" presName="horzSpace2" presStyleCnt="0"/>
      <dgm:spPr/>
    </dgm:pt>
    <dgm:pt modelId="{4B754CB2-0A29-4010-BDF5-2B15A9879B58}" type="pres">
      <dgm:prSet presAssocID="{FC59CB7B-9448-4D68-BB2B-6D5620D299F8}" presName="tx2" presStyleLbl="revTx" presStyleIdx="9" presStyleCnt="10"/>
      <dgm:spPr/>
    </dgm:pt>
    <dgm:pt modelId="{ECEAF46F-8812-41CA-B566-0DA5B9E9E01A}" type="pres">
      <dgm:prSet presAssocID="{FC59CB7B-9448-4D68-BB2B-6D5620D299F8}" presName="vert2" presStyleCnt="0"/>
      <dgm:spPr/>
    </dgm:pt>
    <dgm:pt modelId="{7C7F0715-8805-41AB-83ED-3EDD453D241B}" type="pres">
      <dgm:prSet presAssocID="{FC59CB7B-9448-4D68-BB2B-6D5620D299F8}" presName="thinLine2b" presStyleLbl="callout" presStyleIdx="4" presStyleCnt="5"/>
      <dgm:spPr/>
    </dgm:pt>
    <dgm:pt modelId="{5388DCE2-F5F1-4723-A557-891825813C5B}" type="pres">
      <dgm:prSet presAssocID="{FC59CB7B-9448-4D68-BB2B-6D5620D299F8}" presName="vertSpace2b" presStyleCnt="0"/>
      <dgm:spPr/>
    </dgm:pt>
  </dgm:ptLst>
  <dgm:cxnLst>
    <dgm:cxn modelId="{012BA303-E4BC-447A-9CFF-075C7EB7B71A}" srcId="{C823CAF2-0EC5-46B3-AFC9-673CCFD24E94}" destId="{38288A1C-5836-4BA9-8343-03B5B6DEA16E}" srcOrd="0" destOrd="0" parTransId="{467CEB83-E33B-4932-B604-390863AECCD5}" sibTransId="{B9B44CC3-FAF6-43AF-9376-540FECD776E1}"/>
    <dgm:cxn modelId="{894A5B07-B7EC-4ECF-BB40-D7A804C4FD92}" type="presOf" srcId="{FC59CB7B-9448-4D68-BB2B-6D5620D299F8}" destId="{4B754CB2-0A29-4010-BDF5-2B15A9879B58}" srcOrd="0" destOrd="0" presId="urn:microsoft.com/office/officeart/2008/layout/LinedList"/>
    <dgm:cxn modelId="{F74A1229-A30F-4812-A0BA-1C8A43C8BC0C}" srcId="{2B6B0018-95AC-4AD8-B962-4CDBFD67F6FB}" destId="{9F603186-699A-4B4E-82B5-11C2456DE8F0}" srcOrd="3" destOrd="0" parTransId="{14DB86F6-A7E6-4513-82D3-15C288D3850F}" sibTransId="{D657338A-FA0B-41CA-810B-AC9205DFB356}"/>
    <dgm:cxn modelId="{7F5DE82E-A6B4-4B6C-8AFF-64FC2E3999C8}" type="presOf" srcId="{B15E054C-544C-4C82-ADAB-063912B58E38}" destId="{61B73061-DE78-4ADF-B076-73DDB1401A48}" srcOrd="0" destOrd="0" presId="urn:microsoft.com/office/officeart/2008/layout/LinedList"/>
    <dgm:cxn modelId="{CC572734-448B-4339-A72E-5354A258D3E9}" type="presOf" srcId="{92E71488-48F8-4C81-AD3E-2897F6E38D15}" destId="{CDED67F7-D4DB-4E3B-9452-3D8959BD18B9}" srcOrd="0" destOrd="0" presId="urn:microsoft.com/office/officeart/2008/layout/LinedList"/>
    <dgm:cxn modelId="{58983B5D-EDA3-4B33-882C-A1C7DA2E63F2}" srcId="{2B6B0018-95AC-4AD8-B962-4CDBFD67F6FB}" destId="{C823CAF2-0EC5-46B3-AFC9-673CCFD24E94}" srcOrd="1" destOrd="0" parTransId="{2FD00861-2C92-45ED-ABF7-F9D89B0B0353}" sibTransId="{13DAECC5-CB57-4E4C-A0BC-C25513218FB0}"/>
    <dgm:cxn modelId="{5C42F06C-A8D4-4CCF-A529-E9BA9F09B8EB}" type="presOf" srcId="{38288A1C-5836-4BA9-8343-03B5B6DEA16E}" destId="{8592EA36-365B-4612-BB92-245DDADE8E22}" srcOrd="0" destOrd="0" presId="urn:microsoft.com/office/officeart/2008/layout/LinedList"/>
    <dgm:cxn modelId="{BCC1776E-5D6E-48DC-A18C-F289C1307242}" type="presOf" srcId="{9F603186-699A-4B4E-82B5-11C2456DE8F0}" destId="{1D8507AE-834F-4391-963F-9B8A19E03BD1}" srcOrd="0" destOrd="0" presId="urn:microsoft.com/office/officeart/2008/layout/LinedList"/>
    <dgm:cxn modelId="{FBBF6E72-23D1-4DA2-B29B-645F26713233}" type="presOf" srcId="{9E576851-05C6-4B9E-95CB-37C422AC56CD}" destId="{87F5F998-7E17-4424-96C7-4F0992BBF783}" srcOrd="0" destOrd="0" presId="urn:microsoft.com/office/officeart/2008/layout/LinedList"/>
    <dgm:cxn modelId="{6E013E58-2DCB-409E-8C7A-F72AB05DEDD2}" srcId="{92E71488-48F8-4C81-AD3E-2897F6E38D15}" destId="{FC59CB7B-9448-4D68-BB2B-6D5620D299F8}" srcOrd="0" destOrd="0" parTransId="{7C1E489A-9EDA-4751-A9AF-4F32D487C3B4}" sibTransId="{3DCCB355-A6EB-4E72-8745-1AF712A57A55}"/>
    <dgm:cxn modelId="{C9904680-796E-4154-A4E2-0563021413BA}" type="presOf" srcId="{C823CAF2-0EC5-46B3-AFC9-673CCFD24E94}" destId="{3062029E-5A5F-439C-BC8F-83FB5474ADB9}" srcOrd="0" destOrd="0" presId="urn:microsoft.com/office/officeart/2008/layout/LinedList"/>
    <dgm:cxn modelId="{06CC4C83-A001-4C94-821D-8F29FE1BF348}" type="presOf" srcId="{0CADF68E-B09C-4C26-A82C-D649644FF558}" destId="{934FE566-D6CD-4642-9F1C-92EABC1A7BC4}" srcOrd="0" destOrd="0" presId="urn:microsoft.com/office/officeart/2008/layout/LinedList"/>
    <dgm:cxn modelId="{2BE5DC9E-E608-4F34-BD6B-EA70FECD1A90}" srcId="{2B6B0018-95AC-4AD8-B962-4CDBFD67F6FB}" destId="{92E71488-48F8-4C81-AD3E-2897F6E38D15}" srcOrd="4" destOrd="0" parTransId="{CE066C4C-72EE-43D4-8136-BA4A1A79250E}" sibTransId="{D6594D20-3A48-4E25-9451-7DDF8032A7DC}"/>
    <dgm:cxn modelId="{5B0EF4B8-4F9E-4804-95F7-559EB3B0FD90}" srcId="{2B6B0018-95AC-4AD8-B962-4CDBFD67F6FB}" destId="{0CADF68E-B09C-4C26-A82C-D649644FF558}" srcOrd="0" destOrd="0" parTransId="{20164565-91C0-4C06-944A-5221CCFEF5EB}" sibTransId="{972AD619-A7B5-47B4-BB4F-3983C6E5FDF6}"/>
    <dgm:cxn modelId="{A0FB95BE-09B0-431A-AA6D-011D04D90309}" srcId="{2B6B0018-95AC-4AD8-B962-4CDBFD67F6FB}" destId="{B7C137E9-6D23-44D6-A269-751B0A7D22F3}" srcOrd="2" destOrd="0" parTransId="{C6BBFAA5-8649-401F-AF93-D64A3CB9A6D6}" sibTransId="{134DCCB2-C61C-4643-9A61-76FDF471D3A1}"/>
    <dgm:cxn modelId="{023D93C6-D909-4429-B8E4-4D2AB7976523}" type="presOf" srcId="{B7C137E9-6D23-44D6-A269-751B0A7D22F3}" destId="{69197526-66FD-48FF-A21C-2A1A81BB499B}" srcOrd="0" destOrd="0" presId="urn:microsoft.com/office/officeart/2008/layout/LinedList"/>
    <dgm:cxn modelId="{4B34AACE-1731-4A0D-889D-A4AF2CEEDA41}" srcId="{9F603186-699A-4B4E-82B5-11C2456DE8F0}" destId="{9E576851-05C6-4B9E-95CB-37C422AC56CD}" srcOrd="0" destOrd="0" parTransId="{340D1D5D-D0B2-4BA8-894F-369F81CE3871}" sibTransId="{25F7FAFE-C063-4FFF-90EE-1A4C94B1674C}"/>
    <dgm:cxn modelId="{B66E47D2-BA6D-4737-A088-961839D90BB2}" type="presOf" srcId="{2B6B0018-95AC-4AD8-B962-4CDBFD67F6FB}" destId="{6A3289FB-89A0-4588-9B0D-534BF2E5558A}" srcOrd="0" destOrd="0" presId="urn:microsoft.com/office/officeart/2008/layout/LinedList"/>
    <dgm:cxn modelId="{AC5F91DB-2711-47B0-BB9A-51EA92B9B180}" srcId="{0CADF68E-B09C-4C26-A82C-D649644FF558}" destId="{B15E054C-544C-4C82-ADAB-063912B58E38}" srcOrd="0" destOrd="0" parTransId="{AAC70C24-01E6-4DB8-865D-700D68880A5E}" sibTransId="{B57CDBFB-5564-4DC1-B933-09E73B513DB8}"/>
    <dgm:cxn modelId="{2AB593DB-404E-4028-82F1-42302B2BE907}" type="presOf" srcId="{56F85730-B6E2-4E22-938A-404EF4B39C5C}" destId="{0F817D30-ADAE-4A0A-AA6E-898DBB4F63F6}" srcOrd="0" destOrd="0" presId="urn:microsoft.com/office/officeart/2008/layout/LinedList"/>
    <dgm:cxn modelId="{679AB1E6-E0D4-457F-AA72-0AE876B923DB}" srcId="{B7C137E9-6D23-44D6-A269-751B0A7D22F3}" destId="{56F85730-B6E2-4E22-938A-404EF4B39C5C}" srcOrd="0" destOrd="0" parTransId="{00EEB8E9-AFEA-4308-89E0-F8C1F504A0C3}" sibTransId="{BB13DA4B-3FED-4976-B2FC-AF6EA6CF183B}"/>
    <dgm:cxn modelId="{545E154D-4AD2-4861-9310-E03AD02C9BB8}" type="presParOf" srcId="{6A3289FB-89A0-4588-9B0D-534BF2E5558A}" destId="{925C2698-B1A5-4EE4-98C0-DEEF7593312A}" srcOrd="0" destOrd="0" presId="urn:microsoft.com/office/officeart/2008/layout/LinedList"/>
    <dgm:cxn modelId="{54C0B024-A96B-4A3C-8AF6-A873858D2D4B}" type="presParOf" srcId="{6A3289FB-89A0-4588-9B0D-534BF2E5558A}" destId="{3C0E0EFE-3909-4808-A4F4-4023D956F8EF}" srcOrd="1" destOrd="0" presId="urn:microsoft.com/office/officeart/2008/layout/LinedList"/>
    <dgm:cxn modelId="{CF50FA58-CEDF-4D4E-8CB8-F70E019EFAF2}" type="presParOf" srcId="{3C0E0EFE-3909-4808-A4F4-4023D956F8EF}" destId="{934FE566-D6CD-4642-9F1C-92EABC1A7BC4}" srcOrd="0" destOrd="0" presId="urn:microsoft.com/office/officeart/2008/layout/LinedList"/>
    <dgm:cxn modelId="{987D122E-E35D-479B-873E-E398A3AE41B2}" type="presParOf" srcId="{3C0E0EFE-3909-4808-A4F4-4023D956F8EF}" destId="{4E4CF607-6C37-47DF-AB74-481ACF1FAC42}" srcOrd="1" destOrd="0" presId="urn:microsoft.com/office/officeart/2008/layout/LinedList"/>
    <dgm:cxn modelId="{64862D0E-9F96-465F-A796-6E94DB2B1052}" type="presParOf" srcId="{4E4CF607-6C37-47DF-AB74-481ACF1FAC42}" destId="{CE790C55-9F12-4763-95C9-19E5AFE43EA3}" srcOrd="0" destOrd="0" presId="urn:microsoft.com/office/officeart/2008/layout/LinedList"/>
    <dgm:cxn modelId="{FC88F254-03EE-4294-B0F5-836D3258A81C}" type="presParOf" srcId="{4E4CF607-6C37-47DF-AB74-481ACF1FAC42}" destId="{5A2D6FD2-0873-4CFF-980E-64ED96F8A4C3}" srcOrd="1" destOrd="0" presId="urn:microsoft.com/office/officeart/2008/layout/LinedList"/>
    <dgm:cxn modelId="{0D02BBA1-3FDB-4DF5-A5C2-F15F3F2AE76C}" type="presParOf" srcId="{5A2D6FD2-0873-4CFF-980E-64ED96F8A4C3}" destId="{50CFB243-B12E-47AC-933A-6C598052F451}" srcOrd="0" destOrd="0" presId="urn:microsoft.com/office/officeart/2008/layout/LinedList"/>
    <dgm:cxn modelId="{8AE9F077-BB42-4374-AF00-8B4F34AF54AC}" type="presParOf" srcId="{5A2D6FD2-0873-4CFF-980E-64ED96F8A4C3}" destId="{61B73061-DE78-4ADF-B076-73DDB1401A48}" srcOrd="1" destOrd="0" presId="urn:microsoft.com/office/officeart/2008/layout/LinedList"/>
    <dgm:cxn modelId="{7D2E680C-6E82-455D-8A92-98C91F624CC1}" type="presParOf" srcId="{5A2D6FD2-0873-4CFF-980E-64ED96F8A4C3}" destId="{A1F07806-D440-4907-9EBC-4B78247B2DF5}" srcOrd="2" destOrd="0" presId="urn:microsoft.com/office/officeart/2008/layout/LinedList"/>
    <dgm:cxn modelId="{9EB7FDDD-9273-42D7-B015-C6E689E5CE1E}" type="presParOf" srcId="{4E4CF607-6C37-47DF-AB74-481ACF1FAC42}" destId="{64D02B7F-FCE6-4D76-8191-3C03E35D9136}" srcOrd="2" destOrd="0" presId="urn:microsoft.com/office/officeart/2008/layout/LinedList"/>
    <dgm:cxn modelId="{6C9F742B-B9B6-4924-8941-91F23C8DC855}" type="presParOf" srcId="{4E4CF607-6C37-47DF-AB74-481ACF1FAC42}" destId="{1748410A-A7F8-4A68-B1D3-8D04FFDE6CA2}" srcOrd="3" destOrd="0" presId="urn:microsoft.com/office/officeart/2008/layout/LinedList"/>
    <dgm:cxn modelId="{FCE12CA1-6A89-480B-A2B7-B97C00096242}" type="presParOf" srcId="{6A3289FB-89A0-4588-9B0D-534BF2E5558A}" destId="{283AF92B-2EA2-4AE3-B178-63FF6F0896ED}" srcOrd="2" destOrd="0" presId="urn:microsoft.com/office/officeart/2008/layout/LinedList"/>
    <dgm:cxn modelId="{2CFF9064-1A84-47E2-BD4A-5F1D417EC6BC}" type="presParOf" srcId="{6A3289FB-89A0-4588-9B0D-534BF2E5558A}" destId="{0F9D4E29-11A0-4BAF-B174-1442E7F1F10F}" srcOrd="3" destOrd="0" presId="urn:microsoft.com/office/officeart/2008/layout/LinedList"/>
    <dgm:cxn modelId="{4D98FFE1-C303-4411-BF8F-DDDC674402DE}" type="presParOf" srcId="{0F9D4E29-11A0-4BAF-B174-1442E7F1F10F}" destId="{3062029E-5A5F-439C-BC8F-83FB5474ADB9}" srcOrd="0" destOrd="0" presId="urn:microsoft.com/office/officeart/2008/layout/LinedList"/>
    <dgm:cxn modelId="{8F680251-BF73-443B-A3CC-CB48AE198543}" type="presParOf" srcId="{0F9D4E29-11A0-4BAF-B174-1442E7F1F10F}" destId="{D52A9412-A932-40D4-91A5-D58021D54FF1}" srcOrd="1" destOrd="0" presId="urn:microsoft.com/office/officeart/2008/layout/LinedList"/>
    <dgm:cxn modelId="{D3A48D62-96D0-4126-B310-DF5D506FC75D}" type="presParOf" srcId="{D52A9412-A932-40D4-91A5-D58021D54FF1}" destId="{63CF4F49-8EA5-4FDA-87BD-545E8FFBE3F7}" srcOrd="0" destOrd="0" presId="urn:microsoft.com/office/officeart/2008/layout/LinedList"/>
    <dgm:cxn modelId="{ADFFA8BA-4AD9-4F73-A700-E71A885AF5BD}" type="presParOf" srcId="{D52A9412-A932-40D4-91A5-D58021D54FF1}" destId="{193B2A80-4B17-4508-A9E8-66AAF02F7CF8}" srcOrd="1" destOrd="0" presId="urn:microsoft.com/office/officeart/2008/layout/LinedList"/>
    <dgm:cxn modelId="{E7DCA7CF-B84F-4690-AC2F-1ED25A210AFF}" type="presParOf" srcId="{193B2A80-4B17-4508-A9E8-66AAF02F7CF8}" destId="{ED822B9D-041A-4C17-B5CB-2E1080C6F168}" srcOrd="0" destOrd="0" presId="urn:microsoft.com/office/officeart/2008/layout/LinedList"/>
    <dgm:cxn modelId="{1BA36C90-8F16-4AC0-ADB8-C9746491AB63}" type="presParOf" srcId="{193B2A80-4B17-4508-A9E8-66AAF02F7CF8}" destId="{8592EA36-365B-4612-BB92-245DDADE8E22}" srcOrd="1" destOrd="0" presId="urn:microsoft.com/office/officeart/2008/layout/LinedList"/>
    <dgm:cxn modelId="{B002C665-2760-4BAC-AD71-BA9BF5E26176}" type="presParOf" srcId="{193B2A80-4B17-4508-A9E8-66AAF02F7CF8}" destId="{BE95E410-BFDD-4C57-B35D-A0AD0F8960E3}" srcOrd="2" destOrd="0" presId="urn:microsoft.com/office/officeart/2008/layout/LinedList"/>
    <dgm:cxn modelId="{E980A0BB-65BA-4C21-A032-15B56990AEC2}" type="presParOf" srcId="{D52A9412-A932-40D4-91A5-D58021D54FF1}" destId="{848AEFF9-12E6-483D-8CA0-EA18E9992BF1}" srcOrd="2" destOrd="0" presId="urn:microsoft.com/office/officeart/2008/layout/LinedList"/>
    <dgm:cxn modelId="{18C91414-4AC0-47D2-8722-A0534C9517FB}" type="presParOf" srcId="{D52A9412-A932-40D4-91A5-D58021D54FF1}" destId="{0D113198-59CA-4331-84BE-055FE2184F2C}" srcOrd="3" destOrd="0" presId="urn:microsoft.com/office/officeart/2008/layout/LinedList"/>
    <dgm:cxn modelId="{62F58F3F-34A3-4F2D-AADE-262A48302BB8}" type="presParOf" srcId="{6A3289FB-89A0-4588-9B0D-534BF2E5558A}" destId="{6AD4E9BB-18CB-4DF1-894C-58E31C0D8721}" srcOrd="4" destOrd="0" presId="urn:microsoft.com/office/officeart/2008/layout/LinedList"/>
    <dgm:cxn modelId="{C2F6CBF2-FC3D-46D0-85C0-3E30BA540313}" type="presParOf" srcId="{6A3289FB-89A0-4588-9B0D-534BF2E5558A}" destId="{5318F028-BCFA-4CC6-8510-9547FE90232F}" srcOrd="5" destOrd="0" presId="urn:microsoft.com/office/officeart/2008/layout/LinedList"/>
    <dgm:cxn modelId="{A4A458E3-773C-4E1E-B1AC-0FE2C8FA1CD2}" type="presParOf" srcId="{5318F028-BCFA-4CC6-8510-9547FE90232F}" destId="{69197526-66FD-48FF-A21C-2A1A81BB499B}" srcOrd="0" destOrd="0" presId="urn:microsoft.com/office/officeart/2008/layout/LinedList"/>
    <dgm:cxn modelId="{EF11A16E-5E7E-4F66-8131-1FEC6A6FBCF6}" type="presParOf" srcId="{5318F028-BCFA-4CC6-8510-9547FE90232F}" destId="{7999DA97-A2C5-4350-9C8E-5D0EF45BBE0A}" srcOrd="1" destOrd="0" presId="urn:microsoft.com/office/officeart/2008/layout/LinedList"/>
    <dgm:cxn modelId="{05EA82F8-E321-4A49-9CC8-D84440849966}" type="presParOf" srcId="{7999DA97-A2C5-4350-9C8E-5D0EF45BBE0A}" destId="{FCDC0CFE-4B2A-4670-B5A8-C13B18D1B237}" srcOrd="0" destOrd="0" presId="urn:microsoft.com/office/officeart/2008/layout/LinedList"/>
    <dgm:cxn modelId="{C16CF617-3BEB-4765-B020-C258BBE52FBC}" type="presParOf" srcId="{7999DA97-A2C5-4350-9C8E-5D0EF45BBE0A}" destId="{43355208-22EC-497B-BEA4-9A8FF0FE5CB6}" srcOrd="1" destOrd="0" presId="urn:microsoft.com/office/officeart/2008/layout/LinedList"/>
    <dgm:cxn modelId="{86DC2B4E-53EA-4AA8-9F8A-C3F4FB86F88B}" type="presParOf" srcId="{43355208-22EC-497B-BEA4-9A8FF0FE5CB6}" destId="{005EEFB0-2B54-441E-ABB9-B65DA7C45C97}" srcOrd="0" destOrd="0" presId="urn:microsoft.com/office/officeart/2008/layout/LinedList"/>
    <dgm:cxn modelId="{EF636795-DDA6-43DD-99CE-80CB22AEAEC9}" type="presParOf" srcId="{43355208-22EC-497B-BEA4-9A8FF0FE5CB6}" destId="{0F817D30-ADAE-4A0A-AA6E-898DBB4F63F6}" srcOrd="1" destOrd="0" presId="urn:microsoft.com/office/officeart/2008/layout/LinedList"/>
    <dgm:cxn modelId="{2F9940EB-3D6A-4284-A019-A4524D88D703}" type="presParOf" srcId="{43355208-22EC-497B-BEA4-9A8FF0FE5CB6}" destId="{581C79A2-7330-47E8-A894-8793DB7FF634}" srcOrd="2" destOrd="0" presId="urn:microsoft.com/office/officeart/2008/layout/LinedList"/>
    <dgm:cxn modelId="{5FCD1C33-E881-409B-ACE3-82F23924C42F}" type="presParOf" srcId="{7999DA97-A2C5-4350-9C8E-5D0EF45BBE0A}" destId="{D6035080-8384-480F-8088-4DA9D22AB099}" srcOrd="2" destOrd="0" presId="urn:microsoft.com/office/officeart/2008/layout/LinedList"/>
    <dgm:cxn modelId="{A32851C3-6908-4411-988A-D8E54660B746}" type="presParOf" srcId="{7999DA97-A2C5-4350-9C8E-5D0EF45BBE0A}" destId="{94ECC742-4331-48F0-9210-741008B1C122}" srcOrd="3" destOrd="0" presId="urn:microsoft.com/office/officeart/2008/layout/LinedList"/>
    <dgm:cxn modelId="{DC06A394-E22A-4625-9667-F074990AB41A}" type="presParOf" srcId="{6A3289FB-89A0-4588-9B0D-534BF2E5558A}" destId="{6C361CC7-A5D0-4605-8F40-6DAD91E051F7}" srcOrd="6" destOrd="0" presId="urn:microsoft.com/office/officeart/2008/layout/LinedList"/>
    <dgm:cxn modelId="{E4C4CD1A-A536-491B-8260-E648967D5529}" type="presParOf" srcId="{6A3289FB-89A0-4588-9B0D-534BF2E5558A}" destId="{92FC0234-06C8-4E93-B15D-00F2EA79FC6E}" srcOrd="7" destOrd="0" presId="urn:microsoft.com/office/officeart/2008/layout/LinedList"/>
    <dgm:cxn modelId="{94687A3A-6447-4558-B204-4592FC0E6CFD}" type="presParOf" srcId="{92FC0234-06C8-4E93-B15D-00F2EA79FC6E}" destId="{1D8507AE-834F-4391-963F-9B8A19E03BD1}" srcOrd="0" destOrd="0" presId="urn:microsoft.com/office/officeart/2008/layout/LinedList"/>
    <dgm:cxn modelId="{1E29A410-65F4-481D-B50B-88758B17525C}" type="presParOf" srcId="{92FC0234-06C8-4E93-B15D-00F2EA79FC6E}" destId="{C2A036ED-CEF1-49B8-A3F7-297F2472924D}" srcOrd="1" destOrd="0" presId="urn:microsoft.com/office/officeart/2008/layout/LinedList"/>
    <dgm:cxn modelId="{729CF82A-0D8A-48B3-9B33-45B44C200106}" type="presParOf" srcId="{C2A036ED-CEF1-49B8-A3F7-297F2472924D}" destId="{B982E299-4D41-4150-A920-A33DE1A8A2FC}" srcOrd="0" destOrd="0" presId="urn:microsoft.com/office/officeart/2008/layout/LinedList"/>
    <dgm:cxn modelId="{E387C6D7-DF62-4635-96E9-DC19A90ED803}" type="presParOf" srcId="{C2A036ED-CEF1-49B8-A3F7-297F2472924D}" destId="{3F84340A-E069-4D20-96AF-249F3C759E62}" srcOrd="1" destOrd="0" presId="urn:microsoft.com/office/officeart/2008/layout/LinedList"/>
    <dgm:cxn modelId="{873CFA3D-C727-4724-8610-3EBC094DBEC9}" type="presParOf" srcId="{3F84340A-E069-4D20-96AF-249F3C759E62}" destId="{82125C0C-50B7-4C20-B02C-A02B53A47003}" srcOrd="0" destOrd="0" presId="urn:microsoft.com/office/officeart/2008/layout/LinedList"/>
    <dgm:cxn modelId="{23796A59-6E32-486C-BE38-B459F9FEF79E}" type="presParOf" srcId="{3F84340A-E069-4D20-96AF-249F3C759E62}" destId="{87F5F998-7E17-4424-96C7-4F0992BBF783}" srcOrd="1" destOrd="0" presId="urn:microsoft.com/office/officeart/2008/layout/LinedList"/>
    <dgm:cxn modelId="{D40596CC-7B52-470D-92E9-47CB8EC31052}" type="presParOf" srcId="{3F84340A-E069-4D20-96AF-249F3C759E62}" destId="{CE966A3E-582C-4E49-A1E8-D52A1CE89E2A}" srcOrd="2" destOrd="0" presId="urn:microsoft.com/office/officeart/2008/layout/LinedList"/>
    <dgm:cxn modelId="{5A5A941C-D8A8-45B9-A9E2-9B42E4784897}" type="presParOf" srcId="{C2A036ED-CEF1-49B8-A3F7-297F2472924D}" destId="{B1D3EB19-F88E-4733-AA2E-295735A55FA5}" srcOrd="2" destOrd="0" presId="urn:microsoft.com/office/officeart/2008/layout/LinedList"/>
    <dgm:cxn modelId="{CDC843F2-26BF-4677-86C9-5CC372CB7E1C}" type="presParOf" srcId="{C2A036ED-CEF1-49B8-A3F7-297F2472924D}" destId="{AC6194E6-2752-493A-849D-E56A2DE5135B}" srcOrd="3" destOrd="0" presId="urn:microsoft.com/office/officeart/2008/layout/LinedList"/>
    <dgm:cxn modelId="{79C7914C-C4BC-46A0-9B07-A01F9C84660E}" type="presParOf" srcId="{6A3289FB-89A0-4588-9B0D-534BF2E5558A}" destId="{376AB4E0-F901-4D2A-9E4E-C099BB1B447F}" srcOrd="8" destOrd="0" presId="urn:microsoft.com/office/officeart/2008/layout/LinedList"/>
    <dgm:cxn modelId="{BF914BA3-B394-4091-882A-4C8FF39A2307}" type="presParOf" srcId="{6A3289FB-89A0-4588-9B0D-534BF2E5558A}" destId="{B1938DDC-F613-470C-B717-E22627184AE9}" srcOrd="9" destOrd="0" presId="urn:microsoft.com/office/officeart/2008/layout/LinedList"/>
    <dgm:cxn modelId="{D807D66E-ABFF-44A2-9AB3-80360AB4242C}" type="presParOf" srcId="{B1938DDC-F613-470C-B717-E22627184AE9}" destId="{CDED67F7-D4DB-4E3B-9452-3D8959BD18B9}" srcOrd="0" destOrd="0" presId="urn:microsoft.com/office/officeart/2008/layout/LinedList"/>
    <dgm:cxn modelId="{89C9FF3B-25DB-40A4-9DC1-FDE75762ADEB}" type="presParOf" srcId="{B1938DDC-F613-470C-B717-E22627184AE9}" destId="{AAE78F7A-3BE4-4A36-9852-78CD8F40D11C}" srcOrd="1" destOrd="0" presId="urn:microsoft.com/office/officeart/2008/layout/LinedList"/>
    <dgm:cxn modelId="{E019349C-B824-4ABB-B480-8B416A683AD7}" type="presParOf" srcId="{AAE78F7A-3BE4-4A36-9852-78CD8F40D11C}" destId="{EDDF859D-B8C6-4E88-9913-962C922CCAF6}" srcOrd="0" destOrd="0" presId="urn:microsoft.com/office/officeart/2008/layout/LinedList"/>
    <dgm:cxn modelId="{2F7807BA-990F-416B-84E5-2EDA8E28C181}" type="presParOf" srcId="{AAE78F7A-3BE4-4A36-9852-78CD8F40D11C}" destId="{03F16A0F-555C-4A89-93EA-B9CBD76205E2}" srcOrd="1" destOrd="0" presId="urn:microsoft.com/office/officeart/2008/layout/LinedList"/>
    <dgm:cxn modelId="{9CCF3005-5836-4CDF-BF51-C5046D5AE374}" type="presParOf" srcId="{03F16A0F-555C-4A89-93EA-B9CBD76205E2}" destId="{B9354495-0C03-4EEC-82E4-48C90F95C9EF}" srcOrd="0" destOrd="0" presId="urn:microsoft.com/office/officeart/2008/layout/LinedList"/>
    <dgm:cxn modelId="{C40CA2F1-74EA-4F13-A988-2FBE61A82F3A}" type="presParOf" srcId="{03F16A0F-555C-4A89-93EA-B9CBD76205E2}" destId="{4B754CB2-0A29-4010-BDF5-2B15A9879B58}" srcOrd="1" destOrd="0" presId="urn:microsoft.com/office/officeart/2008/layout/LinedList"/>
    <dgm:cxn modelId="{6E17EBF6-19F1-420D-8F38-FECA8A8820D8}" type="presParOf" srcId="{03F16A0F-555C-4A89-93EA-B9CBD76205E2}" destId="{ECEAF46F-8812-41CA-B566-0DA5B9E9E01A}" srcOrd="2" destOrd="0" presId="urn:microsoft.com/office/officeart/2008/layout/LinedList"/>
    <dgm:cxn modelId="{4412C985-C671-40A1-9805-2B9A13D8DAA4}" type="presParOf" srcId="{AAE78F7A-3BE4-4A36-9852-78CD8F40D11C}" destId="{7C7F0715-8805-41AB-83ED-3EDD453D241B}" srcOrd="2" destOrd="0" presId="urn:microsoft.com/office/officeart/2008/layout/LinedList"/>
    <dgm:cxn modelId="{3072AFBF-D472-44A5-AFD9-4EDFBE17D653}" type="presParOf" srcId="{AAE78F7A-3BE4-4A36-9852-78CD8F40D11C}" destId="{5388DCE2-F5F1-4723-A557-891825813C5B}"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42B180-6730-4D6B-A0C6-21A7FAFE09F0}"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48682563-1AFB-4B9F-B73B-B61E97F23DB7}">
      <dgm:prSet/>
      <dgm:spPr/>
      <dgm:t>
        <a:bodyPr/>
        <a:lstStyle/>
        <a:p>
          <a:r>
            <a:rPr lang="en-US" dirty="0"/>
            <a:t>Increase</a:t>
          </a:r>
        </a:p>
      </dgm:t>
    </dgm:pt>
    <dgm:pt modelId="{A9C5B3BB-11DA-41B9-92F0-B87FA39F6EBD}" type="parTrans" cxnId="{DEF28EE4-C4AE-4B0F-B7AD-E22C2F8F0C20}">
      <dgm:prSet/>
      <dgm:spPr/>
      <dgm:t>
        <a:bodyPr/>
        <a:lstStyle/>
        <a:p>
          <a:endParaRPr lang="en-US"/>
        </a:p>
      </dgm:t>
    </dgm:pt>
    <dgm:pt modelId="{78D31CF1-FFB6-42B5-A427-6570AB172DC2}" type="sibTrans" cxnId="{DEF28EE4-C4AE-4B0F-B7AD-E22C2F8F0C20}">
      <dgm:prSet/>
      <dgm:spPr/>
      <dgm:t>
        <a:bodyPr/>
        <a:lstStyle/>
        <a:p>
          <a:endParaRPr lang="en-US"/>
        </a:p>
      </dgm:t>
    </dgm:pt>
    <dgm:pt modelId="{A6DCA878-5360-43F8-9A6B-E3AAB71CC592}">
      <dgm:prSet custT="1"/>
      <dgm:spPr/>
      <dgm:t>
        <a:bodyPr/>
        <a:lstStyle/>
        <a:p>
          <a:r>
            <a:rPr lang="en-US" sz="1600" dirty="0"/>
            <a:t>Increase housing options for individuals leaving IDOC.  </a:t>
          </a:r>
        </a:p>
      </dgm:t>
    </dgm:pt>
    <dgm:pt modelId="{F43D617D-05D0-41BD-AA46-49BD5B337C30}" type="parTrans" cxnId="{7660E85C-4449-4A18-B073-0B15FB11988D}">
      <dgm:prSet/>
      <dgm:spPr/>
      <dgm:t>
        <a:bodyPr/>
        <a:lstStyle/>
        <a:p>
          <a:endParaRPr lang="en-US"/>
        </a:p>
      </dgm:t>
    </dgm:pt>
    <dgm:pt modelId="{768FA7EF-1BC6-4B94-AE3F-49FB234D7724}" type="sibTrans" cxnId="{7660E85C-4449-4A18-B073-0B15FB11988D}">
      <dgm:prSet/>
      <dgm:spPr/>
      <dgm:t>
        <a:bodyPr/>
        <a:lstStyle/>
        <a:p>
          <a:endParaRPr lang="en-US"/>
        </a:p>
      </dgm:t>
    </dgm:pt>
    <dgm:pt modelId="{FC3E919D-A7BC-4411-B2A3-C215F7764091}">
      <dgm:prSet/>
      <dgm:spPr/>
      <dgm:t>
        <a:bodyPr/>
        <a:lstStyle/>
        <a:p>
          <a:r>
            <a:rPr lang="en-US"/>
            <a:t>Enhance</a:t>
          </a:r>
        </a:p>
      </dgm:t>
    </dgm:pt>
    <dgm:pt modelId="{23925231-7EEE-4B98-AB29-5EA241D089EE}" type="parTrans" cxnId="{35FA4DB4-B9CA-4F78-BF68-AB3C638DBE72}">
      <dgm:prSet/>
      <dgm:spPr/>
      <dgm:t>
        <a:bodyPr/>
        <a:lstStyle/>
        <a:p>
          <a:endParaRPr lang="en-US"/>
        </a:p>
      </dgm:t>
    </dgm:pt>
    <dgm:pt modelId="{6E016DB3-5141-4480-A80F-9AD8F424DD59}" type="sibTrans" cxnId="{35FA4DB4-B9CA-4F78-BF68-AB3C638DBE72}">
      <dgm:prSet/>
      <dgm:spPr/>
      <dgm:t>
        <a:bodyPr/>
        <a:lstStyle/>
        <a:p>
          <a:endParaRPr lang="en-US"/>
        </a:p>
      </dgm:t>
    </dgm:pt>
    <dgm:pt modelId="{19938DA3-3B9A-4C75-8E74-93EA094684EE}">
      <dgm:prSet custT="1"/>
      <dgm:spPr/>
      <dgm:t>
        <a:bodyPr/>
        <a:lstStyle/>
        <a:p>
          <a:r>
            <a:rPr lang="en-US" sz="1400" dirty="0"/>
            <a:t>Enhance monitoring of placement contracts to ensure they are in compliance and meeting the requirements of IDOC.</a:t>
          </a:r>
        </a:p>
      </dgm:t>
    </dgm:pt>
    <dgm:pt modelId="{7A6503DA-DF7C-46D2-A083-CB3E5ABD3514}" type="parTrans" cxnId="{F7A9DCA1-9D07-4CDB-8163-53B924AE12D0}">
      <dgm:prSet/>
      <dgm:spPr/>
      <dgm:t>
        <a:bodyPr/>
        <a:lstStyle/>
        <a:p>
          <a:endParaRPr lang="en-US"/>
        </a:p>
      </dgm:t>
    </dgm:pt>
    <dgm:pt modelId="{BC8F716C-B5C6-43EE-8D35-BA8BA722EA3B}" type="sibTrans" cxnId="{F7A9DCA1-9D07-4CDB-8163-53B924AE12D0}">
      <dgm:prSet/>
      <dgm:spPr/>
      <dgm:t>
        <a:bodyPr/>
        <a:lstStyle/>
        <a:p>
          <a:endParaRPr lang="en-US"/>
        </a:p>
      </dgm:t>
    </dgm:pt>
    <dgm:pt modelId="{73E7BB2D-B9E2-4025-B429-9D6F66C867F1}">
      <dgm:prSet/>
      <dgm:spPr/>
      <dgm:t>
        <a:bodyPr/>
        <a:lstStyle/>
        <a:p>
          <a:r>
            <a:rPr lang="en-US"/>
            <a:t>Continue</a:t>
          </a:r>
        </a:p>
      </dgm:t>
    </dgm:pt>
    <dgm:pt modelId="{4CF62163-6E68-41B8-863A-37BDE3B68F11}" type="parTrans" cxnId="{AB01EF88-8072-4353-AC88-66AA9FB27CF1}">
      <dgm:prSet/>
      <dgm:spPr/>
      <dgm:t>
        <a:bodyPr/>
        <a:lstStyle/>
        <a:p>
          <a:endParaRPr lang="en-US"/>
        </a:p>
      </dgm:t>
    </dgm:pt>
    <dgm:pt modelId="{53E0E55B-1494-4B81-8745-7E91C12D2E43}" type="sibTrans" cxnId="{AB01EF88-8072-4353-AC88-66AA9FB27CF1}">
      <dgm:prSet/>
      <dgm:spPr/>
      <dgm:t>
        <a:bodyPr/>
        <a:lstStyle/>
        <a:p>
          <a:endParaRPr lang="en-US"/>
        </a:p>
      </dgm:t>
    </dgm:pt>
    <dgm:pt modelId="{B5F7F37F-9531-4065-9E93-9DDD9B1D869D}">
      <dgm:prSet custT="1"/>
      <dgm:spPr/>
      <dgm:t>
        <a:bodyPr/>
        <a:lstStyle/>
        <a:p>
          <a:r>
            <a:rPr lang="en-US" sz="1600" dirty="0"/>
            <a:t>Continue to work with IDPH around housing pilot that will provide housing for 100 individuals over 3 years.</a:t>
          </a:r>
        </a:p>
      </dgm:t>
    </dgm:pt>
    <dgm:pt modelId="{07C0203A-F59C-4084-BA4D-ED65B785FD2E}" type="parTrans" cxnId="{688F0F05-15AF-4C46-A6BA-2066E0CF753D}">
      <dgm:prSet/>
      <dgm:spPr/>
      <dgm:t>
        <a:bodyPr/>
        <a:lstStyle/>
        <a:p>
          <a:endParaRPr lang="en-US"/>
        </a:p>
      </dgm:t>
    </dgm:pt>
    <dgm:pt modelId="{D0E79DD1-F6B5-471E-AF56-8086926567D6}" type="sibTrans" cxnId="{688F0F05-15AF-4C46-A6BA-2066E0CF753D}">
      <dgm:prSet/>
      <dgm:spPr/>
      <dgm:t>
        <a:bodyPr/>
        <a:lstStyle/>
        <a:p>
          <a:endParaRPr lang="en-US"/>
        </a:p>
      </dgm:t>
    </dgm:pt>
    <dgm:pt modelId="{FFF86568-A815-45CF-AFC4-006BCEF98228}">
      <dgm:prSet/>
      <dgm:spPr/>
      <dgm:t>
        <a:bodyPr/>
        <a:lstStyle/>
        <a:p>
          <a:r>
            <a:rPr lang="en-US" dirty="0"/>
            <a:t>Collaborate</a:t>
          </a:r>
        </a:p>
      </dgm:t>
    </dgm:pt>
    <dgm:pt modelId="{5B3BCDFA-EAF9-4950-97A4-0E1D994E09A2}" type="parTrans" cxnId="{90B309AF-55A2-47C7-8080-E6BBEE17041D}">
      <dgm:prSet/>
      <dgm:spPr/>
      <dgm:t>
        <a:bodyPr/>
        <a:lstStyle/>
        <a:p>
          <a:endParaRPr lang="en-US"/>
        </a:p>
      </dgm:t>
    </dgm:pt>
    <dgm:pt modelId="{CBD9533B-012F-4082-AA6C-9B6C98AE172D}" type="sibTrans" cxnId="{90B309AF-55A2-47C7-8080-E6BBEE17041D}">
      <dgm:prSet/>
      <dgm:spPr/>
      <dgm:t>
        <a:bodyPr/>
        <a:lstStyle/>
        <a:p>
          <a:endParaRPr lang="en-US"/>
        </a:p>
      </dgm:t>
    </dgm:pt>
    <dgm:pt modelId="{A3329CE3-014D-42E4-9D69-781F413C9585}">
      <dgm:prSet custT="1"/>
      <dgm:spPr/>
      <dgm:t>
        <a:bodyPr/>
        <a:lstStyle/>
        <a:p>
          <a:r>
            <a:rPr lang="en-US" sz="1400" b="0" dirty="0"/>
            <a:t>Collaborate with community stakeholders such as the regional housing task force. Work to remove possible barriers to housing especially with special populations.</a:t>
          </a:r>
        </a:p>
      </dgm:t>
    </dgm:pt>
    <dgm:pt modelId="{F0ACFC42-FD55-4983-87DC-2F4277C5E007}" type="parTrans" cxnId="{0060E99D-7666-4F8A-B4E5-9C63BA4A4293}">
      <dgm:prSet/>
      <dgm:spPr/>
      <dgm:t>
        <a:bodyPr/>
        <a:lstStyle/>
        <a:p>
          <a:endParaRPr lang="en-US"/>
        </a:p>
      </dgm:t>
    </dgm:pt>
    <dgm:pt modelId="{A24BDBF1-F370-477F-9BDE-FCDF884FEBC5}" type="sibTrans" cxnId="{0060E99D-7666-4F8A-B4E5-9C63BA4A4293}">
      <dgm:prSet/>
      <dgm:spPr/>
      <dgm:t>
        <a:bodyPr/>
        <a:lstStyle/>
        <a:p>
          <a:endParaRPr lang="en-US"/>
        </a:p>
      </dgm:t>
    </dgm:pt>
    <dgm:pt modelId="{E9D92D6F-4F1D-4FC3-8AD5-8E12CA66BD1C}">
      <dgm:prSet/>
      <dgm:spPr/>
      <dgm:t>
        <a:bodyPr/>
        <a:lstStyle/>
        <a:p>
          <a:r>
            <a:rPr lang="en-US" dirty="0"/>
            <a:t>Realign</a:t>
          </a:r>
        </a:p>
      </dgm:t>
    </dgm:pt>
    <dgm:pt modelId="{6DC98901-799A-44CD-AA13-7FB4469D52A5}" type="parTrans" cxnId="{BBDDF45A-0A4B-4AC1-BC76-9F4BA0AF29A5}">
      <dgm:prSet/>
      <dgm:spPr/>
      <dgm:t>
        <a:bodyPr/>
        <a:lstStyle/>
        <a:p>
          <a:endParaRPr lang="en-US"/>
        </a:p>
      </dgm:t>
    </dgm:pt>
    <dgm:pt modelId="{CD118CF6-E036-491F-B8D2-B18512EF8819}" type="sibTrans" cxnId="{BBDDF45A-0A4B-4AC1-BC76-9F4BA0AF29A5}">
      <dgm:prSet/>
      <dgm:spPr/>
      <dgm:t>
        <a:bodyPr/>
        <a:lstStyle/>
        <a:p>
          <a:endParaRPr lang="en-US"/>
        </a:p>
      </dgm:t>
    </dgm:pt>
    <dgm:pt modelId="{1AA2ACB3-4B41-43C2-86B8-64E97591D8A4}">
      <dgm:prSet custT="1"/>
      <dgm:spPr/>
      <dgm:t>
        <a:bodyPr/>
        <a:lstStyle/>
        <a:p>
          <a:r>
            <a:rPr lang="en-US" sz="1600" dirty="0"/>
            <a:t>Realign PRG and CAS staff, resources, and responsibilities where needed. </a:t>
          </a:r>
        </a:p>
      </dgm:t>
    </dgm:pt>
    <dgm:pt modelId="{21B7172A-E9E6-4168-BCFB-79FBEDC8436D}" type="parTrans" cxnId="{5CF02427-CA99-4D81-9982-749A15B785E9}">
      <dgm:prSet/>
      <dgm:spPr/>
      <dgm:t>
        <a:bodyPr/>
        <a:lstStyle/>
        <a:p>
          <a:endParaRPr lang="en-US"/>
        </a:p>
      </dgm:t>
    </dgm:pt>
    <dgm:pt modelId="{B5D360C2-08BB-43C2-BF59-6C3F1CE74D6E}" type="sibTrans" cxnId="{5CF02427-CA99-4D81-9982-749A15B785E9}">
      <dgm:prSet/>
      <dgm:spPr/>
      <dgm:t>
        <a:bodyPr/>
        <a:lstStyle/>
        <a:p>
          <a:endParaRPr lang="en-US"/>
        </a:p>
      </dgm:t>
    </dgm:pt>
    <dgm:pt modelId="{98C673F0-51EC-4A59-9E55-D83312B80A26}">
      <dgm:prSet/>
      <dgm:spPr/>
      <dgm:t>
        <a:bodyPr/>
        <a:lstStyle/>
        <a:p>
          <a:r>
            <a:rPr lang="en-US"/>
            <a:t>Assess</a:t>
          </a:r>
        </a:p>
      </dgm:t>
    </dgm:pt>
    <dgm:pt modelId="{30480FDB-8A42-41AF-B3E9-6128CD7243E3}" type="parTrans" cxnId="{6A0D4FA7-0E6E-4AD1-9E8A-81A0BA3D507F}">
      <dgm:prSet/>
      <dgm:spPr/>
      <dgm:t>
        <a:bodyPr/>
        <a:lstStyle/>
        <a:p>
          <a:endParaRPr lang="en-US"/>
        </a:p>
      </dgm:t>
    </dgm:pt>
    <dgm:pt modelId="{E60CBAC4-70A0-4F96-B6E8-E8926BC4E024}" type="sibTrans" cxnId="{6A0D4FA7-0E6E-4AD1-9E8A-81A0BA3D507F}">
      <dgm:prSet/>
      <dgm:spPr/>
      <dgm:t>
        <a:bodyPr/>
        <a:lstStyle/>
        <a:p>
          <a:endParaRPr lang="en-US"/>
        </a:p>
      </dgm:t>
    </dgm:pt>
    <dgm:pt modelId="{3E46668F-B8EA-49DA-BC06-E4510EA393D2}">
      <dgm:prSet custT="1"/>
      <dgm:spPr/>
      <dgm:t>
        <a:bodyPr/>
        <a:lstStyle/>
        <a:p>
          <a:r>
            <a:rPr lang="en-US" sz="1400" dirty="0"/>
            <a:t>Assess service provision and develop a more robust way to provide resources that will aid the parole agents and parolees around housing and treatment. </a:t>
          </a:r>
        </a:p>
      </dgm:t>
    </dgm:pt>
    <dgm:pt modelId="{289AC880-26EC-4FD8-AC7D-7331931E2D8B}" type="parTrans" cxnId="{B2D4BA7D-27E0-4232-AA0B-DA73ACDE0CEB}">
      <dgm:prSet/>
      <dgm:spPr/>
      <dgm:t>
        <a:bodyPr/>
        <a:lstStyle/>
        <a:p>
          <a:endParaRPr lang="en-US"/>
        </a:p>
      </dgm:t>
    </dgm:pt>
    <dgm:pt modelId="{D919E75E-6BF8-47CD-A71E-A242CCF1A4B5}" type="sibTrans" cxnId="{B2D4BA7D-27E0-4232-AA0B-DA73ACDE0CEB}">
      <dgm:prSet/>
      <dgm:spPr/>
      <dgm:t>
        <a:bodyPr/>
        <a:lstStyle/>
        <a:p>
          <a:endParaRPr lang="en-US"/>
        </a:p>
      </dgm:t>
    </dgm:pt>
    <dgm:pt modelId="{A69C7C3D-15EA-46EF-8D3A-0A5EF11B5E64}" type="pres">
      <dgm:prSet presAssocID="{B542B180-6730-4D6B-A0C6-21A7FAFE09F0}" presName="Name0" presStyleCnt="0">
        <dgm:presLayoutVars>
          <dgm:dir/>
          <dgm:animLvl val="lvl"/>
          <dgm:resizeHandles val="exact"/>
        </dgm:presLayoutVars>
      </dgm:prSet>
      <dgm:spPr/>
    </dgm:pt>
    <dgm:pt modelId="{44272D97-946D-4D14-9C6E-AC9C2A50D02B}" type="pres">
      <dgm:prSet presAssocID="{98C673F0-51EC-4A59-9E55-D83312B80A26}" presName="boxAndChildren" presStyleCnt="0"/>
      <dgm:spPr/>
    </dgm:pt>
    <dgm:pt modelId="{9475A559-29B5-4595-83F3-8229CBEA3324}" type="pres">
      <dgm:prSet presAssocID="{98C673F0-51EC-4A59-9E55-D83312B80A26}" presName="parentTextBox" presStyleLbl="alignNode1" presStyleIdx="0" presStyleCnt="6"/>
      <dgm:spPr/>
    </dgm:pt>
    <dgm:pt modelId="{0BF131FF-727E-4FB2-B7B1-57A381089E57}" type="pres">
      <dgm:prSet presAssocID="{98C673F0-51EC-4A59-9E55-D83312B80A26}" presName="descendantBox" presStyleLbl="bgAccFollowNode1" presStyleIdx="0" presStyleCnt="6"/>
      <dgm:spPr/>
    </dgm:pt>
    <dgm:pt modelId="{EC7A7516-A28E-48B0-B4AD-50F82B2271BE}" type="pres">
      <dgm:prSet presAssocID="{CD118CF6-E036-491F-B8D2-B18512EF8819}" presName="sp" presStyleCnt="0"/>
      <dgm:spPr/>
    </dgm:pt>
    <dgm:pt modelId="{AEDA1653-6385-4CA6-8231-B0C69AF0CB93}" type="pres">
      <dgm:prSet presAssocID="{E9D92D6F-4F1D-4FC3-8AD5-8E12CA66BD1C}" presName="arrowAndChildren" presStyleCnt="0"/>
      <dgm:spPr/>
    </dgm:pt>
    <dgm:pt modelId="{24DCF423-7353-41C5-BB22-717BB1962D85}" type="pres">
      <dgm:prSet presAssocID="{E9D92D6F-4F1D-4FC3-8AD5-8E12CA66BD1C}" presName="parentTextArrow" presStyleLbl="node1" presStyleIdx="0" presStyleCnt="0"/>
      <dgm:spPr/>
    </dgm:pt>
    <dgm:pt modelId="{08ABB2D4-774F-4648-8EE2-A741328E4E3E}" type="pres">
      <dgm:prSet presAssocID="{E9D92D6F-4F1D-4FC3-8AD5-8E12CA66BD1C}" presName="arrow" presStyleLbl="alignNode1" presStyleIdx="1" presStyleCnt="6"/>
      <dgm:spPr/>
    </dgm:pt>
    <dgm:pt modelId="{0AFB2B14-2656-4DD1-A01A-317335B37C93}" type="pres">
      <dgm:prSet presAssocID="{E9D92D6F-4F1D-4FC3-8AD5-8E12CA66BD1C}" presName="descendantArrow" presStyleLbl="bgAccFollowNode1" presStyleIdx="1" presStyleCnt="6"/>
      <dgm:spPr/>
    </dgm:pt>
    <dgm:pt modelId="{9D3227C6-A9DF-4017-801A-8D727CFF9B22}" type="pres">
      <dgm:prSet presAssocID="{CBD9533B-012F-4082-AA6C-9B6C98AE172D}" presName="sp" presStyleCnt="0"/>
      <dgm:spPr/>
    </dgm:pt>
    <dgm:pt modelId="{B2245616-45AE-418B-8121-C9EA91B59271}" type="pres">
      <dgm:prSet presAssocID="{FFF86568-A815-45CF-AFC4-006BCEF98228}" presName="arrowAndChildren" presStyleCnt="0"/>
      <dgm:spPr/>
    </dgm:pt>
    <dgm:pt modelId="{6D7FBD32-827A-4679-BD3C-7DF6433F36E0}" type="pres">
      <dgm:prSet presAssocID="{FFF86568-A815-45CF-AFC4-006BCEF98228}" presName="parentTextArrow" presStyleLbl="node1" presStyleIdx="0" presStyleCnt="0"/>
      <dgm:spPr/>
    </dgm:pt>
    <dgm:pt modelId="{6796B7F5-EBCB-4881-BDF7-079A26F42B3A}" type="pres">
      <dgm:prSet presAssocID="{FFF86568-A815-45CF-AFC4-006BCEF98228}" presName="arrow" presStyleLbl="alignNode1" presStyleIdx="2" presStyleCnt="6"/>
      <dgm:spPr/>
    </dgm:pt>
    <dgm:pt modelId="{350A8B78-338E-4F4B-BECC-01B39C30DE35}" type="pres">
      <dgm:prSet presAssocID="{FFF86568-A815-45CF-AFC4-006BCEF98228}" presName="descendantArrow" presStyleLbl="bgAccFollowNode1" presStyleIdx="2" presStyleCnt="6"/>
      <dgm:spPr/>
    </dgm:pt>
    <dgm:pt modelId="{1A1F7253-48BE-4B7B-8A02-DA0DC95ADFF4}" type="pres">
      <dgm:prSet presAssocID="{53E0E55B-1494-4B81-8745-7E91C12D2E43}" presName="sp" presStyleCnt="0"/>
      <dgm:spPr/>
    </dgm:pt>
    <dgm:pt modelId="{85B6DBF8-9F6E-46F1-BCE0-1290F9A6BABE}" type="pres">
      <dgm:prSet presAssocID="{73E7BB2D-B9E2-4025-B429-9D6F66C867F1}" presName="arrowAndChildren" presStyleCnt="0"/>
      <dgm:spPr/>
    </dgm:pt>
    <dgm:pt modelId="{2FC8635A-E393-4251-ACF3-4A9837DC6FFA}" type="pres">
      <dgm:prSet presAssocID="{73E7BB2D-B9E2-4025-B429-9D6F66C867F1}" presName="parentTextArrow" presStyleLbl="node1" presStyleIdx="0" presStyleCnt="0"/>
      <dgm:spPr/>
    </dgm:pt>
    <dgm:pt modelId="{23C89BC8-85AB-4B19-995D-2336EE834A00}" type="pres">
      <dgm:prSet presAssocID="{73E7BB2D-B9E2-4025-B429-9D6F66C867F1}" presName="arrow" presStyleLbl="alignNode1" presStyleIdx="3" presStyleCnt="6"/>
      <dgm:spPr/>
    </dgm:pt>
    <dgm:pt modelId="{8DAA99AD-005E-429F-99AE-797941D64DE4}" type="pres">
      <dgm:prSet presAssocID="{73E7BB2D-B9E2-4025-B429-9D6F66C867F1}" presName="descendantArrow" presStyleLbl="bgAccFollowNode1" presStyleIdx="3" presStyleCnt="6"/>
      <dgm:spPr/>
    </dgm:pt>
    <dgm:pt modelId="{F8485BBC-4227-45CD-A595-08FF3797662F}" type="pres">
      <dgm:prSet presAssocID="{6E016DB3-5141-4480-A80F-9AD8F424DD59}" presName="sp" presStyleCnt="0"/>
      <dgm:spPr/>
    </dgm:pt>
    <dgm:pt modelId="{408321BE-D92E-4C9B-81A6-E0497FE00A88}" type="pres">
      <dgm:prSet presAssocID="{FC3E919D-A7BC-4411-B2A3-C215F7764091}" presName="arrowAndChildren" presStyleCnt="0"/>
      <dgm:spPr/>
    </dgm:pt>
    <dgm:pt modelId="{3655E3E0-A2EE-433E-85B5-BA929898A1F5}" type="pres">
      <dgm:prSet presAssocID="{FC3E919D-A7BC-4411-B2A3-C215F7764091}" presName="parentTextArrow" presStyleLbl="node1" presStyleIdx="0" presStyleCnt="0"/>
      <dgm:spPr/>
    </dgm:pt>
    <dgm:pt modelId="{28249D2B-E52B-4102-B340-A379AD4B116B}" type="pres">
      <dgm:prSet presAssocID="{FC3E919D-A7BC-4411-B2A3-C215F7764091}" presName="arrow" presStyleLbl="alignNode1" presStyleIdx="4" presStyleCnt="6"/>
      <dgm:spPr/>
    </dgm:pt>
    <dgm:pt modelId="{B37CB1A7-B44F-40D5-AA0A-897148699357}" type="pres">
      <dgm:prSet presAssocID="{FC3E919D-A7BC-4411-B2A3-C215F7764091}" presName="descendantArrow" presStyleLbl="bgAccFollowNode1" presStyleIdx="4" presStyleCnt="6"/>
      <dgm:spPr/>
    </dgm:pt>
    <dgm:pt modelId="{23D11C44-2EFD-42E2-B3F5-F462F9D686A3}" type="pres">
      <dgm:prSet presAssocID="{78D31CF1-FFB6-42B5-A427-6570AB172DC2}" presName="sp" presStyleCnt="0"/>
      <dgm:spPr/>
    </dgm:pt>
    <dgm:pt modelId="{85DC67EF-3F37-4D0A-A147-18B179AA2F2F}" type="pres">
      <dgm:prSet presAssocID="{48682563-1AFB-4B9F-B73B-B61E97F23DB7}" presName="arrowAndChildren" presStyleCnt="0"/>
      <dgm:spPr/>
    </dgm:pt>
    <dgm:pt modelId="{4E29F3FB-02B8-451E-9030-937396B334A5}" type="pres">
      <dgm:prSet presAssocID="{48682563-1AFB-4B9F-B73B-B61E97F23DB7}" presName="parentTextArrow" presStyleLbl="node1" presStyleIdx="0" presStyleCnt="0"/>
      <dgm:spPr/>
    </dgm:pt>
    <dgm:pt modelId="{3ACC845E-7D38-4692-A136-98E6166C4E92}" type="pres">
      <dgm:prSet presAssocID="{48682563-1AFB-4B9F-B73B-B61E97F23DB7}" presName="arrow" presStyleLbl="alignNode1" presStyleIdx="5" presStyleCnt="6"/>
      <dgm:spPr/>
    </dgm:pt>
    <dgm:pt modelId="{C65105BC-E6A5-4D5C-A2E2-118771349C51}" type="pres">
      <dgm:prSet presAssocID="{48682563-1AFB-4B9F-B73B-B61E97F23DB7}" presName="descendantArrow" presStyleLbl="bgAccFollowNode1" presStyleIdx="5" presStyleCnt="6"/>
      <dgm:spPr/>
    </dgm:pt>
  </dgm:ptLst>
  <dgm:cxnLst>
    <dgm:cxn modelId="{1E804A03-E7D5-4189-88B3-A7FC26010701}" type="presOf" srcId="{73E7BB2D-B9E2-4025-B429-9D6F66C867F1}" destId="{2FC8635A-E393-4251-ACF3-4A9837DC6FFA}" srcOrd="0" destOrd="0" presId="urn:microsoft.com/office/officeart/2016/7/layout/VerticalDownArrowProcess"/>
    <dgm:cxn modelId="{688F0F05-15AF-4C46-A6BA-2066E0CF753D}" srcId="{73E7BB2D-B9E2-4025-B429-9D6F66C867F1}" destId="{B5F7F37F-9531-4065-9E93-9DDD9B1D869D}" srcOrd="0" destOrd="0" parTransId="{07C0203A-F59C-4084-BA4D-ED65B785FD2E}" sibTransId="{D0E79DD1-F6B5-471E-AF56-8086926567D6}"/>
    <dgm:cxn modelId="{BC0C270D-DC08-42AC-B279-F97C4F7F24E7}" type="presOf" srcId="{3E46668F-B8EA-49DA-BC06-E4510EA393D2}" destId="{0BF131FF-727E-4FB2-B7B1-57A381089E57}" srcOrd="0" destOrd="0" presId="urn:microsoft.com/office/officeart/2016/7/layout/VerticalDownArrowProcess"/>
    <dgm:cxn modelId="{0B365C12-A1FC-442B-B9B8-D7FA26FB442D}" type="presOf" srcId="{19938DA3-3B9A-4C75-8E74-93EA094684EE}" destId="{B37CB1A7-B44F-40D5-AA0A-897148699357}" srcOrd="0" destOrd="0" presId="urn:microsoft.com/office/officeart/2016/7/layout/VerticalDownArrowProcess"/>
    <dgm:cxn modelId="{5CF02427-CA99-4D81-9982-749A15B785E9}" srcId="{E9D92D6F-4F1D-4FC3-8AD5-8E12CA66BD1C}" destId="{1AA2ACB3-4B41-43C2-86B8-64E97591D8A4}" srcOrd="0" destOrd="0" parTransId="{21B7172A-E9E6-4168-BCFB-79FBEDC8436D}" sibTransId="{B5D360C2-08BB-43C2-BF59-6C3F1CE74D6E}"/>
    <dgm:cxn modelId="{CD9CB533-057C-438B-B3C0-CC43685D0F31}" type="presOf" srcId="{48682563-1AFB-4B9F-B73B-B61E97F23DB7}" destId="{3ACC845E-7D38-4692-A136-98E6166C4E92}" srcOrd="1" destOrd="0" presId="urn:microsoft.com/office/officeart/2016/7/layout/VerticalDownArrowProcess"/>
    <dgm:cxn modelId="{7660E85C-4449-4A18-B073-0B15FB11988D}" srcId="{48682563-1AFB-4B9F-B73B-B61E97F23DB7}" destId="{A6DCA878-5360-43F8-9A6B-E3AAB71CC592}" srcOrd="0" destOrd="0" parTransId="{F43D617D-05D0-41BD-AA46-49BD5B337C30}" sibTransId="{768FA7EF-1BC6-4B94-AE3F-49FB234D7724}"/>
    <dgm:cxn modelId="{565F3E43-B961-4B43-AC21-B2E1EA5F4CB2}" type="presOf" srcId="{98C673F0-51EC-4A59-9E55-D83312B80A26}" destId="{9475A559-29B5-4595-83F3-8229CBEA3324}" srcOrd="0" destOrd="0" presId="urn:microsoft.com/office/officeart/2016/7/layout/VerticalDownArrowProcess"/>
    <dgm:cxn modelId="{C18B1365-68B8-4D02-A86F-FD7D3E26FBB2}" type="presOf" srcId="{73E7BB2D-B9E2-4025-B429-9D6F66C867F1}" destId="{23C89BC8-85AB-4B19-995D-2336EE834A00}" srcOrd="1" destOrd="0" presId="urn:microsoft.com/office/officeart/2016/7/layout/VerticalDownArrowProcess"/>
    <dgm:cxn modelId="{49E06769-2454-4C34-9199-DFA494A7CF84}" type="presOf" srcId="{1AA2ACB3-4B41-43C2-86B8-64E97591D8A4}" destId="{0AFB2B14-2656-4DD1-A01A-317335B37C93}" srcOrd="0" destOrd="0" presId="urn:microsoft.com/office/officeart/2016/7/layout/VerticalDownArrowProcess"/>
    <dgm:cxn modelId="{8333A257-4266-488A-998C-5C30CC631906}" type="presOf" srcId="{B5F7F37F-9531-4065-9E93-9DDD9B1D869D}" destId="{8DAA99AD-005E-429F-99AE-797941D64DE4}" srcOrd="0" destOrd="0" presId="urn:microsoft.com/office/officeart/2016/7/layout/VerticalDownArrowProcess"/>
    <dgm:cxn modelId="{445C9579-FF2D-42FB-8254-9985AA80B18B}" type="presOf" srcId="{E9D92D6F-4F1D-4FC3-8AD5-8E12CA66BD1C}" destId="{24DCF423-7353-41C5-BB22-717BB1962D85}" srcOrd="0" destOrd="0" presId="urn:microsoft.com/office/officeart/2016/7/layout/VerticalDownArrowProcess"/>
    <dgm:cxn modelId="{BBDDF45A-0A4B-4AC1-BC76-9F4BA0AF29A5}" srcId="{B542B180-6730-4D6B-A0C6-21A7FAFE09F0}" destId="{E9D92D6F-4F1D-4FC3-8AD5-8E12CA66BD1C}" srcOrd="4" destOrd="0" parTransId="{6DC98901-799A-44CD-AA13-7FB4469D52A5}" sibTransId="{CD118CF6-E036-491F-B8D2-B18512EF8819}"/>
    <dgm:cxn modelId="{B2D4BA7D-27E0-4232-AA0B-DA73ACDE0CEB}" srcId="{98C673F0-51EC-4A59-9E55-D83312B80A26}" destId="{3E46668F-B8EA-49DA-BC06-E4510EA393D2}" srcOrd="0" destOrd="0" parTransId="{289AC880-26EC-4FD8-AC7D-7331931E2D8B}" sibTransId="{D919E75E-6BF8-47CD-A71E-A242CCF1A4B5}"/>
    <dgm:cxn modelId="{A4CFFF7F-A98C-4A1F-AE41-D2565EAA5DF4}" type="presOf" srcId="{E9D92D6F-4F1D-4FC3-8AD5-8E12CA66BD1C}" destId="{08ABB2D4-774F-4648-8EE2-A741328E4E3E}" srcOrd="1" destOrd="0" presId="urn:microsoft.com/office/officeart/2016/7/layout/VerticalDownArrowProcess"/>
    <dgm:cxn modelId="{AB01EF88-8072-4353-AC88-66AA9FB27CF1}" srcId="{B542B180-6730-4D6B-A0C6-21A7FAFE09F0}" destId="{73E7BB2D-B9E2-4025-B429-9D6F66C867F1}" srcOrd="2" destOrd="0" parTransId="{4CF62163-6E68-41B8-863A-37BDE3B68F11}" sibTransId="{53E0E55B-1494-4B81-8745-7E91C12D2E43}"/>
    <dgm:cxn modelId="{195CCB97-2053-430F-92C1-6A46FAB58BF1}" type="presOf" srcId="{FFF86568-A815-45CF-AFC4-006BCEF98228}" destId="{6D7FBD32-827A-4679-BD3C-7DF6433F36E0}" srcOrd="0" destOrd="0" presId="urn:microsoft.com/office/officeart/2016/7/layout/VerticalDownArrowProcess"/>
    <dgm:cxn modelId="{10A2E199-23C7-47CD-B5B8-9F144B71D368}" type="presOf" srcId="{A3329CE3-014D-42E4-9D69-781F413C9585}" destId="{350A8B78-338E-4F4B-BECC-01B39C30DE35}" srcOrd="0" destOrd="0" presId="urn:microsoft.com/office/officeart/2016/7/layout/VerticalDownArrowProcess"/>
    <dgm:cxn modelId="{0060E99D-7666-4F8A-B4E5-9C63BA4A4293}" srcId="{FFF86568-A815-45CF-AFC4-006BCEF98228}" destId="{A3329CE3-014D-42E4-9D69-781F413C9585}" srcOrd="0" destOrd="0" parTransId="{F0ACFC42-FD55-4983-87DC-2F4277C5E007}" sibTransId="{A24BDBF1-F370-477F-9BDE-FCDF884FEBC5}"/>
    <dgm:cxn modelId="{A650FD9F-DA6A-4291-85CB-3E04951D3D41}" type="presOf" srcId="{B542B180-6730-4D6B-A0C6-21A7FAFE09F0}" destId="{A69C7C3D-15EA-46EF-8D3A-0A5EF11B5E64}" srcOrd="0" destOrd="0" presId="urn:microsoft.com/office/officeart/2016/7/layout/VerticalDownArrowProcess"/>
    <dgm:cxn modelId="{F7A9DCA1-9D07-4CDB-8163-53B924AE12D0}" srcId="{FC3E919D-A7BC-4411-B2A3-C215F7764091}" destId="{19938DA3-3B9A-4C75-8E74-93EA094684EE}" srcOrd="0" destOrd="0" parTransId="{7A6503DA-DF7C-46D2-A083-CB3E5ABD3514}" sibTransId="{BC8F716C-B5C6-43EE-8D35-BA8BA722EA3B}"/>
    <dgm:cxn modelId="{22FC64A2-B776-41C1-9430-FDD113E67728}" type="presOf" srcId="{48682563-1AFB-4B9F-B73B-B61E97F23DB7}" destId="{4E29F3FB-02B8-451E-9030-937396B334A5}" srcOrd="0" destOrd="0" presId="urn:microsoft.com/office/officeart/2016/7/layout/VerticalDownArrowProcess"/>
    <dgm:cxn modelId="{6A0D4FA7-0E6E-4AD1-9E8A-81A0BA3D507F}" srcId="{B542B180-6730-4D6B-A0C6-21A7FAFE09F0}" destId="{98C673F0-51EC-4A59-9E55-D83312B80A26}" srcOrd="5" destOrd="0" parTransId="{30480FDB-8A42-41AF-B3E9-6128CD7243E3}" sibTransId="{E60CBAC4-70A0-4F96-B6E8-E8926BC4E024}"/>
    <dgm:cxn modelId="{90B309AF-55A2-47C7-8080-E6BBEE17041D}" srcId="{B542B180-6730-4D6B-A0C6-21A7FAFE09F0}" destId="{FFF86568-A815-45CF-AFC4-006BCEF98228}" srcOrd="3" destOrd="0" parTransId="{5B3BCDFA-EAF9-4950-97A4-0E1D994E09A2}" sibTransId="{CBD9533B-012F-4082-AA6C-9B6C98AE172D}"/>
    <dgm:cxn modelId="{35FA4DB4-B9CA-4F78-BF68-AB3C638DBE72}" srcId="{B542B180-6730-4D6B-A0C6-21A7FAFE09F0}" destId="{FC3E919D-A7BC-4411-B2A3-C215F7764091}" srcOrd="1" destOrd="0" parTransId="{23925231-7EEE-4B98-AB29-5EA241D089EE}" sibTransId="{6E016DB3-5141-4480-A80F-9AD8F424DD59}"/>
    <dgm:cxn modelId="{A502EECF-08C9-4D8B-BF02-C21866F7B5CD}" type="presOf" srcId="{FC3E919D-A7BC-4411-B2A3-C215F7764091}" destId="{3655E3E0-A2EE-433E-85B5-BA929898A1F5}" srcOrd="0" destOrd="0" presId="urn:microsoft.com/office/officeart/2016/7/layout/VerticalDownArrowProcess"/>
    <dgm:cxn modelId="{444315D2-EB32-44A4-B5FA-5D1D1D5E2403}" type="presOf" srcId="{FFF86568-A815-45CF-AFC4-006BCEF98228}" destId="{6796B7F5-EBCB-4881-BDF7-079A26F42B3A}" srcOrd="1" destOrd="0" presId="urn:microsoft.com/office/officeart/2016/7/layout/VerticalDownArrowProcess"/>
    <dgm:cxn modelId="{DEF28EE4-C4AE-4B0F-B7AD-E22C2F8F0C20}" srcId="{B542B180-6730-4D6B-A0C6-21A7FAFE09F0}" destId="{48682563-1AFB-4B9F-B73B-B61E97F23DB7}" srcOrd="0" destOrd="0" parTransId="{A9C5B3BB-11DA-41B9-92F0-B87FA39F6EBD}" sibTransId="{78D31CF1-FFB6-42B5-A427-6570AB172DC2}"/>
    <dgm:cxn modelId="{1D0666E8-369B-4522-900E-D040D8496DF9}" type="presOf" srcId="{A6DCA878-5360-43F8-9A6B-E3AAB71CC592}" destId="{C65105BC-E6A5-4D5C-A2E2-118771349C51}" srcOrd="0" destOrd="0" presId="urn:microsoft.com/office/officeart/2016/7/layout/VerticalDownArrowProcess"/>
    <dgm:cxn modelId="{07503AEF-4282-42D0-8D7D-1DE77896AA59}" type="presOf" srcId="{FC3E919D-A7BC-4411-B2A3-C215F7764091}" destId="{28249D2B-E52B-4102-B340-A379AD4B116B}" srcOrd="1" destOrd="0" presId="urn:microsoft.com/office/officeart/2016/7/layout/VerticalDownArrowProcess"/>
    <dgm:cxn modelId="{D17A76C5-254D-406D-BFE0-4F05864B296C}" type="presParOf" srcId="{A69C7C3D-15EA-46EF-8D3A-0A5EF11B5E64}" destId="{44272D97-946D-4D14-9C6E-AC9C2A50D02B}" srcOrd="0" destOrd="0" presId="urn:microsoft.com/office/officeart/2016/7/layout/VerticalDownArrowProcess"/>
    <dgm:cxn modelId="{64D98035-AF3F-4330-A445-92B5A78D326A}" type="presParOf" srcId="{44272D97-946D-4D14-9C6E-AC9C2A50D02B}" destId="{9475A559-29B5-4595-83F3-8229CBEA3324}" srcOrd="0" destOrd="0" presId="urn:microsoft.com/office/officeart/2016/7/layout/VerticalDownArrowProcess"/>
    <dgm:cxn modelId="{9D95BF29-37E9-4B74-8E84-CFADB5DE0A4D}" type="presParOf" srcId="{44272D97-946D-4D14-9C6E-AC9C2A50D02B}" destId="{0BF131FF-727E-4FB2-B7B1-57A381089E57}" srcOrd="1" destOrd="0" presId="urn:microsoft.com/office/officeart/2016/7/layout/VerticalDownArrowProcess"/>
    <dgm:cxn modelId="{25345529-3B5A-4A39-A354-B308E27F16ED}" type="presParOf" srcId="{A69C7C3D-15EA-46EF-8D3A-0A5EF11B5E64}" destId="{EC7A7516-A28E-48B0-B4AD-50F82B2271BE}" srcOrd="1" destOrd="0" presId="urn:microsoft.com/office/officeart/2016/7/layout/VerticalDownArrowProcess"/>
    <dgm:cxn modelId="{60CAE77C-7229-48B5-AEBD-6AA43DFC1BE0}" type="presParOf" srcId="{A69C7C3D-15EA-46EF-8D3A-0A5EF11B5E64}" destId="{AEDA1653-6385-4CA6-8231-B0C69AF0CB93}" srcOrd="2" destOrd="0" presId="urn:microsoft.com/office/officeart/2016/7/layout/VerticalDownArrowProcess"/>
    <dgm:cxn modelId="{E510BD88-C045-423D-84D1-19E8D1EAAE55}" type="presParOf" srcId="{AEDA1653-6385-4CA6-8231-B0C69AF0CB93}" destId="{24DCF423-7353-41C5-BB22-717BB1962D85}" srcOrd="0" destOrd="0" presId="urn:microsoft.com/office/officeart/2016/7/layout/VerticalDownArrowProcess"/>
    <dgm:cxn modelId="{E42526C5-C9B1-4BC7-B1F3-824163F134F2}" type="presParOf" srcId="{AEDA1653-6385-4CA6-8231-B0C69AF0CB93}" destId="{08ABB2D4-774F-4648-8EE2-A741328E4E3E}" srcOrd="1" destOrd="0" presId="urn:microsoft.com/office/officeart/2016/7/layout/VerticalDownArrowProcess"/>
    <dgm:cxn modelId="{8AA48A92-D416-4B9E-9E99-0ADABFA374A8}" type="presParOf" srcId="{AEDA1653-6385-4CA6-8231-B0C69AF0CB93}" destId="{0AFB2B14-2656-4DD1-A01A-317335B37C93}" srcOrd="2" destOrd="0" presId="urn:microsoft.com/office/officeart/2016/7/layout/VerticalDownArrowProcess"/>
    <dgm:cxn modelId="{9313E05C-0368-4F92-846A-4A873698190F}" type="presParOf" srcId="{A69C7C3D-15EA-46EF-8D3A-0A5EF11B5E64}" destId="{9D3227C6-A9DF-4017-801A-8D727CFF9B22}" srcOrd="3" destOrd="0" presId="urn:microsoft.com/office/officeart/2016/7/layout/VerticalDownArrowProcess"/>
    <dgm:cxn modelId="{72235C5A-7040-4B2A-A5BA-3B69BA3CD6AF}" type="presParOf" srcId="{A69C7C3D-15EA-46EF-8D3A-0A5EF11B5E64}" destId="{B2245616-45AE-418B-8121-C9EA91B59271}" srcOrd="4" destOrd="0" presId="urn:microsoft.com/office/officeart/2016/7/layout/VerticalDownArrowProcess"/>
    <dgm:cxn modelId="{D0EC264C-7812-4A1A-AB28-2822452E10A0}" type="presParOf" srcId="{B2245616-45AE-418B-8121-C9EA91B59271}" destId="{6D7FBD32-827A-4679-BD3C-7DF6433F36E0}" srcOrd="0" destOrd="0" presId="urn:microsoft.com/office/officeart/2016/7/layout/VerticalDownArrowProcess"/>
    <dgm:cxn modelId="{F21E02A9-4CFC-4620-AA67-219F0C07220C}" type="presParOf" srcId="{B2245616-45AE-418B-8121-C9EA91B59271}" destId="{6796B7F5-EBCB-4881-BDF7-079A26F42B3A}" srcOrd="1" destOrd="0" presId="urn:microsoft.com/office/officeart/2016/7/layout/VerticalDownArrowProcess"/>
    <dgm:cxn modelId="{0E07B98A-FB4E-4BBA-AEE4-3FAD660BB349}" type="presParOf" srcId="{B2245616-45AE-418B-8121-C9EA91B59271}" destId="{350A8B78-338E-4F4B-BECC-01B39C30DE35}" srcOrd="2" destOrd="0" presId="urn:microsoft.com/office/officeart/2016/7/layout/VerticalDownArrowProcess"/>
    <dgm:cxn modelId="{A1852ACE-70E7-4779-9D54-65D30B475F3D}" type="presParOf" srcId="{A69C7C3D-15EA-46EF-8D3A-0A5EF11B5E64}" destId="{1A1F7253-48BE-4B7B-8A02-DA0DC95ADFF4}" srcOrd="5" destOrd="0" presId="urn:microsoft.com/office/officeart/2016/7/layout/VerticalDownArrowProcess"/>
    <dgm:cxn modelId="{12D11B81-DE21-47B6-AB74-468D5D84F3A8}" type="presParOf" srcId="{A69C7C3D-15EA-46EF-8D3A-0A5EF11B5E64}" destId="{85B6DBF8-9F6E-46F1-BCE0-1290F9A6BABE}" srcOrd="6" destOrd="0" presId="urn:microsoft.com/office/officeart/2016/7/layout/VerticalDownArrowProcess"/>
    <dgm:cxn modelId="{187C3DA4-B56F-43D0-8A9C-921911297728}" type="presParOf" srcId="{85B6DBF8-9F6E-46F1-BCE0-1290F9A6BABE}" destId="{2FC8635A-E393-4251-ACF3-4A9837DC6FFA}" srcOrd="0" destOrd="0" presId="urn:microsoft.com/office/officeart/2016/7/layout/VerticalDownArrowProcess"/>
    <dgm:cxn modelId="{C71EC609-4A8A-4CF4-BFBC-4337C37A3328}" type="presParOf" srcId="{85B6DBF8-9F6E-46F1-BCE0-1290F9A6BABE}" destId="{23C89BC8-85AB-4B19-995D-2336EE834A00}" srcOrd="1" destOrd="0" presId="urn:microsoft.com/office/officeart/2016/7/layout/VerticalDownArrowProcess"/>
    <dgm:cxn modelId="{BE78BA94-4235-4A6C-9D6B-2749BCF63FD3}" type="presParOf" srcId="{85B6DBF8-9F6E-46F1-BCE0-1290F9A6BABE}" destId="{8DAA99AD-005E-429F-99AE-797941D64DE4}" srcOrd="2" destOrd="0" presId="urn:microsoft.com/office/officeart/2016/7/layout/VerticalDownArrowProcess"/>
    <dgm:cxn modelId="{77FBBD8B-BECF-436B-A35B-85D64A7118E2}" type="presParOf" srcId="{A69C7C3D-15EA-46EF-8D3A-0A5EF11B5E64}" destId="{F8485BBC-4227-45CD-A595-08FF3797662F}" srcOrd="7" destOrd="0" presId="urn:microsoft.com/office/officeart/2016/7/layout/VerticalDownArrowProcess"/>
    <dgm:cxn modelId="{12021EA6-1752-437B-AEAE-8F2581793CDB}" type="presParOf" srcId="{A69C7C3D-15EA-46EF-8D3A-0A5EF11B5E64}" destId="{408321BE-D92E-4C9B-81A6-E0497FE00A88}" srcOrd="8" destOrd="0" presId="urn:microsoft.com/office/officeart/2016/7/layout/VerticalDownArrowProcess"/>
    <dgm:cxn modelId="{CC75D9D2-78E3-45B3-9BAF-25744D94D45F}" type="presParOf" srcId="{408321BE-D92E-4C9B-81A6-E0497FE00A88}" destId="{3655E3E0-A2EE-433E-85B5-BA929898A1F5}" srcOrd="0" destOrd="0" presId="urn:microsoft.com/office/officeart/2016/7/layout/VerticalDownArrowProcess"/>
    <dgm:cxn modelId="{679CC12F-F6F6-4B6E-8EB6-0D1748748ADE}" type="presParOf" srcId="{408321BE-D92E-4C9B-81A6-E0497FE00A88}" destId="{28249D2B-E52B-4102-B340-A379AD4B116B}" srcOrd="1" destOrd="0" presId="urn:microsoft.com/office/officeart/2016/7/layout/VerticalDownArrowProcess"/>
    <dgm:cxn modelId="{1549361F-19CE-4C32-878C-ABAF2894D1E3}" type="presParOf" srcId="{408321BE-D92E-4C9B-81A6-E0497FE00A88}" destId="{B37CB1A7-B44F-40D5-AA0A-897148699357}" srcOrd="2" destOrd="0" presId="urn:microsoft.com/office/officeart/2016/7/layout/VerticalDownArrowProcess"/>
    <dgm:cxn modelId="{6EC646BF-D16C-4319-9FDC-94652437A949}" type="presParOf" srcId="{A69C7C3D-15EA-46EF-8D3A-0A5EF11B5E64}" destId="{23D11C44-2EFD-42E2-B3F5-F462F9D686A3}" srcOrd="9" destOrd="0" presId="urn:microsoft.com/office/officeart/2016/7/layout/VerticalDownArrowProcess"/>
    <dgm:cxn modelId="{6D8BCF1B-5193-46AB-A4E8-048367D20910}" type="presParOf" srcId="{A69C7C3D-15EA-46EF-8D3A-0A5EF11B5E64}" destId="{85DC67EF-3F37-4D0A-A147-18B179AA2F2F}" srcOrd="10" destOrd="0" presId="urn:microsoft.com/office/officeart/2016/7/layout/VerticalDownArrowProcess"/>
    <dgm:cxn modelId="{C0B3D8D9-84E9-40B7-8592-F0CBDA742879}" type="presParOf" srcId="{85DC67EF-3F37-4D0A-A147-18B179AA2F2F}" destId="{4E29F3FB-02B8-451E-9030-937396B334A5}" srcOrd="0" destOrd="0" presId="urn:microsoft.com/office/officeart/2016/7/layout/VerticalDownArrowProcess"/>
    <dgm:cxn modelId="{11155D2B-FA90-491C-984F-4A2BCE907717}" type="presParOf" srcId="{85DC67EF-3F37-4D0A-A147-18B179AA2F2F}" destId="{3ACC845E-7D38-4692-A136-98E6166C4E92}" srcOrd="1" destOrd="0" presId="urn:microsoft.com/office/officeart/2016/7/layout/VerticalDownArrowProcess"/>
    <dgm:cxn modelId="{9E9A5792-1014-412B-B6A3-536E50994E10}" type="presParOf" srcId="{85DC67EF-3F37-4D0A-A147-18B179AA2F2F}" destId="{C65105BC-E6A5-4D5C-A2E2-118771349C51}"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4C4E2-FA01-47F9-8254-87FD2A44CE2F}">
      <dsp:nvSpPr>
        <dsp:cNvPr id="0" name=""/>
        <dsp:cNvSpPr/>
      </dsp:nvSpPr>
      <dsp:spPr>
        <a:xfrm>
          <a:off x="0" y="76643"/>
          <a:ext cx="6263640" cy="1755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T</a:t>
          </a:r>
          <a:r>
            <a:rPr lang="en-US" sz="1500" b="0" i="0" kern="1200" dirty="0"/>
            <a:t>he Sheridan Correctional Center is one of the largest substance abuse treatment programs in the nation. The facility was reopened on Jan. 2, 2004, to curb the trend in Illinois' growing prison population to reduce high recidivism rates of released Illinois individuals in custody , providing men with evidenced based substance abuse treatment services, and using the Therapeutic Community approach to equip individuals in custody to return to drug-free, crime-free lives upon release. </a:t>
          </a:r>
          <a:endParaRPr lang="en-US" sz="1500" kern="1200" dirty="0"/>
        </a:p>
      </dsp:txBody>
      <dsp:txXfrm>
        <a:off x="85672" y="162315"/>
        <a:ext cx="6092296" cy="1583656"/>
      </dsp:txXfrm>
    </dsp:sp>
    <dsp:sp modelId="{903FD179-04C9-4B3A-BB68-BEC2FC2B8EC7}">
      <dsp:nvSpPr>
        <dsp:cNvPr id="0" name=""/>
        <dsp:cNvSpPr/>
      </dsp:nvSpPr>
      <dsp:spPr>
        <a:xfrm>
          <a:off x="0" y="1874843"/>
          <a:ext cx="6263640" cy="1755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dirty="0"/>
            <a:t>Treatment interventions and access to other services are coordinated from the outset. The substance abuse provider collaborates with a cadre of service providers, the Illinois Department of Corrections and Adult Parole to effect community reintegration of returning individuals in custody and improve public safety. </a:t>
          </a:r>
          <a:endParaRPr lang="en-US" sz="1500" kern="1200" dirty="0"/>
        </a:p>
      </dsp:txBody>
      <dsp:txXfrm>
        <a:off x="85672" y="1960515"/>
        <a:ext cx="6092296" cy="1583656"/>
      </dsp:txXfrm>
    </dsp:sp>
    <dsp:sp modelId="{37C7BB9A-8527-4D1B-A675-D9D4B6276065}">
      <dsp:nvSpPr>
        <dsp:cNvPr id="0" name=""/>
        <dsp:cNvSpPr/>
      </dsp:nvSpPr>
      <dsp:spPr>
        <a:xfrm>
          <a:off x="0" y="3673044"/>
          <a:ext cx="6263640" cy="1755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a:t>Sheridan Correctional Center applies clinical best practices and uses a modified therapeutic community model with cognitive self-change. Sheridan Correctional Center staff collaborates with other organizations to clinical reentry management services and community reintegration, including continuing care provided by community-based substance abuse treatment providers.</a:t>
          </a:r>
          <a:endParaRPr lang="en-US" sz="1500" kern="1200"/>
        </a:p>
      </dsp:txBody>
      <dsp:txXfrm>
        <a:off x="85672" y="3758716"/>
        <a:ext cx="6092296" cy="1583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C2106-C2DA-4B1D-A09E-4C5C7A6944C1}">
      <dsp:nvSpPr>
        <dsp:cNvPr id="0" name=""/>
        <dsp:cNvSpPr/>
      </dsp:nvSpPr>
      <dsp:spPr>
        <a:xfrm>
          <a:off x="858049" y="682973"/>
          <a:ext cx="2578410" cy="2892589"/>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Evaluate current educational/ vocational programming</a:t>
          </a:r>
        </a:p>
      </dsp:txBody>
      <dsp:txXfrm>
        <a:off x="933568" y="758492"/>
        <a:ext cx="2427372" cy="2741551"/>
      </dsp:txXfrm>
    </dsp:sp>
    <dsp:sp modelId="{D8BD63B9-FDFE-48BA-B08F-CD96D87CD472}">
      <dsp:nvSpPr>
        <dsp:cNvPr id="0" name=""/>
        <dsp:cNvSpPr/>
      </dsp:nvSpPr>
      <dsp:spPr>
        <a:xfrm rot="18289469">
          <a:off x="3049123" y="1360728"/>
          <a:ext cx="1806038" cy="54492"/>
        </a:xfrm>
        <a:custGeom>
          <a:avLst/>
          <a:gdLst/>
          <a:ahLst/>
          <a:cxnLst/>
          <a:rect l="0" t="0" r="0" b="0"/>
          <a:pathLst>
            <a:path>
              <a:moveTo>
                <a:pt x="0" y="27246"/>
              </a:moveTo>
              <a:lnTo>
                <a:pt x="1806038"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906991" y="1342824"/>
        <a:ext cx="90301" cy="90301"/>
      </dsp:txXfrm>
    </dsp:sp>
    <dsp:sp modelId="{D2CB948B-BD34-4CE2-8A8A-9D6E4AD04EB3}">
      <dsp:nvSpPr>
        <dsp:cNvPr id="0" name=""/>
        <dsp:cNvSpPr/>
      </dsp:nvSpPr>
      <dsp:spPr>
        <a:xfrm>
          <a:off x="4467824" y="2079"/>
          <a:ext cx="4970118" cy="1289205"/>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Review existing curriculum in Adult Basic Education programs</a:t>
          </a:r>
        </a:p>
      </dsp:txBody>
      <dsp:txXfrm>
        <a:off x="4505584" y="39839"/>
        <a:ext cx="4894598" cy="1213685"/>
      </dsp:txXfrm>
    </dsp:sp>
    <dsp:sp modelId="{B7197741-B955-4B91-A7EE-496544676116}">
      <dsp:nvSpPr>
        <dsp:cNvPr id="0" name=""/>
        <dsp:cNvSpPr/>
      </dsp:nvSpPr>
      <dsp:spPr>
        <a:xfrm>
          <a:off x="3436460" y="2102021"/>
          <a:ext cx="1031364" cy="54492"/>
        </a:xfrm>
        <a:custGeom>
          <a:avLst/>
          <a:gdLst/>
          <a:ahLst/>
          <a:cxnLst/>
          <a:rect l="0" t="0" r="0" b="0"/>
          <a:pathLst>
            <a:path>
              <a:moveTo>
                <a:pt x="0" y="27246"/>
              </a:moveTo>
              <a:lnTo>
                <a:pt x="1031364"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26358" y="2103483"/>
        <a:ext cx="51568" cy="51568"/>
      </dsp:txXfrm>
    </dsp:sp>
    <dsp:sp modelId="{5A25DCEF-C35B-472C-9B4B-EE8F11A9DF77}">
      <dsp:nvSpPr>
        <dsp:cNvPr id="0" name=""/>
        <dsp:cNvSpPr/>
      </dsp:nvSpPr>
      <dsp:spPr>
        <a:xfrm>
          <a:off x="4467824" y="1484665"/>
          <a:ext cx="5102235" cy="1289205"/>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Align current vocational programs with industry trends</a:t>
          </a:r>
        </a:p>
      </dsp:txBody>
      <dsp:txXfrm>
        <a:off x="4505584" y="1522425"/>
        <a:ext cx="5026715" cy="1213685"/>
      </dsp:txXfrm>
    </dsp:sp>
    <dsp:sp modelId="{3774FC58-7D95-4B41-8D31-726DDDF824A8}">
      <dsp:nvSpPr>
        <dsp:cNvPr id="0" name=""/>
        <dsp:cNvSpPr/>
      </dsp:nvSpPr>
      <dsp:spPr>
        <a:xfrm rot="3310531">
          <a:off x="3049123" y="2843314"/>
          <a:ext cx="1806038" cy="54492"/>
        </a:xfrm>
        <a:custGeom>
          <a:avLst/>
          <a:gdLst/>
          <a:ahLst/>
          <a:cxnLst/>
          <a:rect l="0" t="0" r="0" b="0"/>
          <a:pathLst>
            <a:path>
              <a:moveTo>
                <a:pt x="0" y="27246"/>
              </a:moveTo>
              <a:lnTo>
                <a:pt x="1806038"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906991" y="2825410"/>
        <a:ext cx="90301" cy="90301"/>
      </dsp:txXfrm>
    </dsp:sp>
    <dsp:sp modelId="{05A2ADBB-9EEE-4E66-BBC1-D274B5A3F772}">
      <dsp:nvSpPr>
        <dsp:cNvPr id="0" name=""/>
        <dsp:cNvSpPr/>
      </dsp:nvSpPr>
      <dsp:spPr>
        <a:xfrm>
          <a:off x="4467824" y="2967251"/>
          <a:ext cx="5089008" cy="1289205"/>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Begin to incorporate industry recognized credential into existing identified vocational programs </a:t>
          </a:r>
        </a:p>
      </dsp:txBody>
      <dsp:txXfrm>
        <a:off x="4505584" y="3005011"/>
        <a:ext cx="5013488" cy="12136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ACAE7-EEEA-497A-A2F8-2B4ADB7F9636}">
      <dsp:nvSpPr>
        <dsp:cNvPr id="0" name=""/>
        <dsp:cNvSpPr/>
      </dsp:nvSpPr>
      <dsp:spPr>
        <a:xfrm>
          <a:off x="0" y="0"/>
          <a:ext cx="394149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93E13B9-4643-49B2-A916-2B39CB106FBD}">
      <dsp:nvSpPr>
        <dsp:cNvPr id="0" name=""/>
        <dsp:cNvSpPr/>
      </dsp:nvSpPr>
      <dsp:spPr>
        <a:xfrm>
          <a:off x="0" y="0"/>
          <a:ext cx="3941499" cy="103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Vital Documents</a:t>
          </a:r>
        </a:p>
      </dsp:txBody>
      <dsp:txXfrm>
        <a:off x="0" y="0"/>
        <a:ext cx="3941499" cy="1038590"/>
      </dsp:txXfrm>
    </dsp:sp>
    <dsp:sp modelId="{1BA7427D-2783-48DB-92F8-78B7B10D6134}">
      <dsp:nvSpPr>
        <dsp:cNvPr id="0" name=""/>
        <dsp:cNvSpPr/>
      </dsp:nvSpPr>
      <dsp:spPr>
        <a:xfrm>
          <a:off x="0" y="1038590"/>
          <a:ext cx="394149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091B603-7E4B-45D7-9CF9-366D53EE73F9}">
      <dsp:nvSpPr>
        <dsp:cNvPr id="0" name=""/>
        <dsp:cNvSpPr/>
      </dsp:nvSpPr>
      <dsp:spPr>
        <a:xfrm>
          <a:off x="0" y="1038590"/>
          <a:ext cx="3941499" cy="103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Medicaid and benefits applications.</a:t>
          </a:r>
        </a:p>
      </dsp:txBody>
      <dsp:txXfrm>
        <a:off x="0" y="1038590"/>
        <a:ext cx="3941499" cy="1038590"/>
      </dsp:txXfrm>
    </dsp:sp>
    <dsp:sp modelId="{A30D2AED-A134-42F1-A710-2C9717E1C168}">
      <dsp:nvSpPr>
        <dsp:cNvPr id="0" name=""/>
        <dsp:cNvSpPr/>
      </dsp:nvSpPr>
      <dsp:spPr>
        <a:xfrm>
          <a:off x="0" y="2077180"/>
          <a:ext cx="394149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303F965-2A43-4611-B875-F8E6869F4D8C}">
      <dsp:nvSpPr>
        <dsp:cNvPr id="0" name=""/>
        <dsp:cNvSpPr/>
      </dsp:nvSpPr>
      <dsp:spPr>
        <a:xfrm>
          <a:off x="0" y="2077180"/>
          <a:ext cx="3941499" cy="103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Employment soft skill attainment</a:t>
          </a:r>
        </a:p>
      </dsp:txBody>
      <dsp:txXfrm>
        <a:off x="0" y="2077180"/>
        <a:ext cx="3941499" cy="1038590"/>
      </dsp:txXfrm>
    </dsp:sp>
    <dsp:sp modelId="{6796D436-C53B-4B48-855F-97ADB6105FB0}">
      <dsp:nvSpPr>
        <dsp:cNvPr id="0" name=""/>
        <dsp:cNvSpPr/>
      </dsp:nvSpPr>
      <dsp:spPr>
        <a:xfrm>
          <a:off x="0" y="3115770"/>
          <a:ext cx="394149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707CFFD-04EC-4ABB-AA5C-403C07B9C0E9}">
      <dsp:nvSpPr>
        <dsp:cNvPr id="0" name=""/>
        <dsp:cNvSpPr/>
      </dsp:nvSpPr>
      <dsp:spPr>
        <a:xfrm>
          <a:off x="0" y="3115770"/>
          <a:ext cx="3941499" cy="103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Service planning</a:t>
          </a:r>
        </a:p>
      </dsp:txBody>
      <dsp:txXfrm>
        <a:off x="0" y="3115770"/>
        <a:ext cx="3941499" cy="10385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C2698-B1A5-4EE4-98C0-DEEF7593312A}">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4FE566-D6CD-4642-9F1C-92EABC1A7BC4}">
      <dsp:nvSpPr>
        <dsp:cNvPr id="0" name=""/>
        <dsp:cNvSpPr/>
      </dsp:nvSpPr>
      <dsp:spPr>
        <a:xfrm>
          <a:off x="0" y="531"/>
          <a:ext cx="210312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Enhance</a:t>
          </a:r>
        </a:p>
      </dsp:txBody>
      <dsp:txXfrm>
        <a:off x="0" y="531"/>
        <a:ext cx="2103120" cy="870055"/>
      </dsp:txXfrm>
    </dsp:sp>
    <dsp:sp modelId="{61B73061-DE78-4ADF-B076-73DDB1401A48}">
      <dsp:nvSpPr>
        <dsp:cNvPr id="0" name=""/>
        <dsp:cNvSpPr/>
      </dsp:nvSpPr>
      <dsp:spPr>
        <a:xfrm>
          <a:off x="2260854" y="40040"/>
          <a:ext cx="8254746"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Enhance workforce development and partnerships with businesses around the state to improve employment options and placement. </a:t>
          </a:r>
        </a:p>
      </dsp:txBody>
      <dsp:txXfrm>
        <a:off x="2260854" y="40040"/>
        <a:ext cx="8254746" cy="790186"/>
      </dsp:txXfrm>
    </dsp:sp>
    <dsp:sp modelId="{64D02B7F-FCE6-4D76-8191-3C03E35D9136}">
      <dsp:nvSpPr>
        <dsp:cNvPr id="0" name=""/>
        <dsp:cNvSpPr/>
      </dsp:nvSpPr>
      <dsp:spPr>
        <a:xfrm>
          <a:off x="2103120" y="830227"/>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3AF92B-2EA2-4AE3-B178-63FF6F0896ED}">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62029E-5A5F-439C-BC8F-83FB5474ADB9}">
      <dsp:nvSpPr>
        <dsp:cNvPr id="0" name=""/>
        <dsp:cNvSpPr/>
      </dsp:nvSpPr>
      <dsp:spPr>
        <a:xfrm>
          <a:off x="0" y="870586"/>
          <a:ext cx="210312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Cultivate</a:t>
          </a:r>
        </a:p>
      </dsp:txBody>
      <dsp:txXfrm>
        <a:off x="0" y="870586"/>
        <a:ext cx="2103120" cy="870055"/>
      </dsp:txXfrm>
    </dsp:sp>
    <dsp:sp modelId="{8592EA36-365B-4612-BB92-245DDADE8E22}">
      <dsp:nvSpPr>
        <dsp:cNvPr id="0" name=""/>
        <dsp:cNvSpPr/>
      </dsp:nvSpPr>
      <dsp:spPr>
        <a:xfrm>
          <a:off x="2260854" y="910095"/>
          <a:ext cx="8254746"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Cultivate and enhance relationships. Continue to meet with the local workforce areas and IDES regional personnel where IDOC prisons are located and develop a process for their staff to work with offenders around employment. </a:t>
          </a:r>
        </a:p>
      </dsp:txBody>
      <dsp:txXfrm>
        <a:off x="2260854" y="910095"/>
        <a:ext cx="8254746" cy="790186"/>
      </dsp:txXfrm>
    </dsp:sp>
    <dsp:sp modelId="{848AEFF9-12E6-483D-8CA0-EA18E9992BF1}">
      <dsp:nvSpPr>
        <dsp:cNvPr id="0" name=""/>
        <dsp:cNvSpPr/>
      </dsp:nvSpPr>
      <dsp:spPr>
        <a:xfrm>
          <a:off x="2103120" y="1700282"/>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D4E9BB-18CB-4DF1-894C-58E31C0D8721}">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197526-66FD-48FF-A21C-2A1A81BB499B}">
      <dsp:nvSpPr>
        <dsp:cNvPr id="0" name=""/>
        <dsp:cNvSpPr/>
      </dsp:nvSpPr>
      <dsp:spPr>
        <a:xfrm>
          <a:off x="0" y="1740641"/>
          <a:ext cx="210312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Increase</a:t>
          </a:r>
        </a:p>
      </dsp:txBody>
      <dsp:txXfrm>
        <a:off x="0" y="1740641"/>
        <a:ext cx="2103120" cy="870055"/>
      </dsp:txXfrm>
    </dsp:sp>
    <dsp:sp modelId="{0F817D30-ADAE-4A0A-AA6E-898DBB4F63F6}">
      <dsp:nvSpPr>
        <dsp:cNvPr id="0" name=""/>
        <dsp:cNvSpPr/>
      </dsp:nvSpPr>
      <dsp:spPr>
        <a:xfrm>
          <a:off x="2260854" y="1780150"/>
          <a:ext cx="8254746"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Increase vocational training with WOIA funds where available in labor demand fields.  </a:t>
          </a:r>
        </a:p>
      </dsp:txBody>
      <dsp:txXfrm>
        <a:off x="2260854" y="1780150"/>
        <a:ext cx="8254746" cy="790186"/>
      </dsp:txXfrm>
    </dsp:sp>
    <dsp:sp modelId="{D6035080-8384-480F-8088-4DA9D22AB099}">
      <dsp:nvSpPr>
        <dsp:cNvPr id="0" name=""/>
        <dsp:cNvSpPr/>
      </dsp:nvSpPr>
      <dsp:spPr>
        <a:xfrm>
          <a:off x="2103120" y="2570337"/>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361CC7-A5D0-4605-8F40-6DAD91E051F7}">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8507AE-834F-4391-963F-9B8A19E03BD1}">
      <dsp:nvSpPr>
        <dsp:cNvPr id="0" name=""/>
        <dsp:cNvSpPr/>
      </dsp:nvSpPr>
      <dsp:spPr>
        <a:xfrm>
          <a:off x="0" y="2610696"/>
          <a:ext cx="210312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Develop</a:t>
          </a:r>
        </a:p>
      </dsp:txBody>
      <dsp:txXfrm>
        <a:off x="0" y="2610696"/>
        <a:ext cx="2103120" cy="870055"/>
      </dsp:txXfrm>
    </dsp:sp>
    <dsp:sp modelId="{87F5F998-7E17-4424-96C7-4F0992BBF783}">
      <dsp:nvSpPr>
        <dsp:cNvPr id="0" name=""/>
        <dsp:cNvSpPr/>
      </dsp:nvSpPr>
      <dsp:spPr>
        <a:xfrm>
          <a:off x="2260854" y="2650205"/>
          <a:ext cx="8254746"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Develop regional job fairs and then facility specific job fairs in specific employment fields. The goal of each job fair is to place at least 10% (to start) of the offenders that participated in a job prior to release. </a:t>
          </a:r>
        </a:p>
      </dsp:txBody>
      <dsp:txXfrm>
        <a:off x="2260854" y="2650205"/>
        <a:ext cx="8254746" cy="790186"/>
      </dsp:txXfrm>
    </dsp:sp>
    <dsp:sp modelId="{B1D3EB19-F88E-4733-AA2E-295735A55FA5}">
      <dsp:nvSpPr>
        <dsp:cNvPr id="0" name=""/>
        <dsp:cNvSpPr/>
      </dsp:nvSpPr>
      <dsp:spPr>
        <a:xfrm>
          <a:off x="2103120" y="3440392"/>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AB4E0-F901-4D2A-9E4E-C099BB1B447F}">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ED67F7-D4DB-4E3B-9452-3D8959BD18B9}">
      <dsp:nvSpPr>
        <dsp:cNvPr id="0" name=""/>
        <dsp:cNvSpPr/>
      </dsp:nvSpPr>
      <dsp:spPr>
        <a:xfrm>
          <a:off x="0" y="3480751"/>
          <a:ext cx="210312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Assemble</a:t>
          </a:r>
        </a:p>
      </dsp:txBody>
      <dsp:txXfrm>
        <a:off x="0" y="3480751"/>
        <a:ext cx="2103120" cy="870055"/>
      </dsp:txXfrm>
    </dsp:sp>
    <dsp:sp modelId="{4B754CB2-0A29-4010-BDF5-2B15A9879B58}">
      <dsp:nvSpPr>
        <dsp:cNvPr id="0" name=""/>
        <dsp:cNvSpPr/>
      </dsp:nvSpPr>
      <dsp:spPr>
        <a:xfrm>
          <a:off x="2260854" y="3520261"/>
          <a:ext cx="8254746"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Assemble informational packets together about IDOC vocational training programs and ICI training and employment.  Continue to work with DCEO for support with grant funds and statewide initiatives.  </a:t>
          </a:r>
        </a:p>
      </dsp:txBody>
      <dsp:txXfrm>
        <a:off x="2260854" y="3520261"/>
        <a:ext cx="8254746" cy="790186"/>
      </dsp:txXfrm>
    </dsp:sp>
    <dsp:sp modelId="{7C7F0715-8805-41AB-83ED-3EDD453D241B}">
      <dsp:nvSpPr>
        <dsp:cNvPr id="0" name=""/>
        <dsp:cNvSpPr/>
      </dsp:nvSpPr>
      <dsp:spPr>
        <a:xfrm>
          <a:off x="2103120" y="4310447"/>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5A559-29B5-4595-83F3-8229CBEA3324}">
      <dsp:nvSpPr>
        <dsp:cNvPr id="0" name=""/>
        <dsp:cNvSpPr/>
      </dsp:nvSpPr>
      <dsp:spPr>
        <a:xfrm>
          <a:off x="0" y="4510928"/>
          <a:ext cx="1623218" cy="59205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443" tIns="149352" rIns="115443" bIns="149352" numCol="1" spcCol="1270" anchor="ctr" anchorCtr="0">
          <a:noAutofit/>
        </a:bodyPr>
        <a:lstStyle/>
        <a:p>
          <a:pPr marL="0" lvl="0" indent="0" algn="ctr" defTabSz="933450">
            <a:lnSpc>
              <a:spcPct val="90000"/>
            </a:lnSpc>
            <a:spcBef>
              <a:spcPct val="0"/>
            </a:spcBef>
            <a:spcAft>
              <a:spcPct val="35000"/>
            </a:spcAft>
            <a:buNone/>
          </a:pPr>
          <a:r>
            <a:rPr lang="en-US" sz="2100" kern="1200"/>
            <a:t>Assess</a:t>
          </a:r>
        </a:p>
      </dsp:txBody>
      <dsp:txXfrm>
        <a:off x="0" y="4510928"/>
        <a:ext cx="1623218" cy="592056"/>
      </dsp:txXfrm>
    </dsp:sp>
    <dsp:sp modelId="{0BF131FF-727E-4FB2-B7B1-57A381089E57}">
      <dsp:nvSpPr>
        <dsp:cNvPr id="0" name=""/>
        <dsp:cNvSpPr/>
      </dsp:nvSpPr>
      <dsp:spPr>
        <a:xfrm>
          <a:off x="1623218" y="4510928"/>
          <a:ext cx="4869656" cy="5920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780" tIns="177800" rIns="98780" bIns="177800" numCol="1" spcCol="1270" anchor="ctr" anchorCtr="0">
          <a:noAutofit/>
        </a:bodyPr>
        <a:lstStyle/>
        <a:p>
          <a:pPr marL="0" lvl="0" indent="0" algn="l" defTabSz="622300">
            <a:lnSpc>
              <a:spcPct val="90000"/>
            </a:lnSpc>
            <a:spcBef>
              <a:spcPct val="0"/>
            </a:spcBef>
            <a:spcAft>
              <a:spcPct val="35000"/>
            </a:spcAft>
            <a:buNone/>
          </a:pPr>
          <a:r>
            <a:rPr lang="en-US" sz="1400" kern="1200" dirty="0"/>
            <a:t>Assess service provision and develop a more robust way to provide resources that will aid the parole agents and parolees around housing and treatment. </a:t>
          </a:r>
        </a:p>
      </dsp:txBody>
      <dsp:txXfrm>
        <a:off x="1623218" y="4510928"/>
        <a:ext cx="4869656" cy="592056"/>
      </dsp:txXfrm>
    </dsp:sp>
    <dsp:sp modelId="{08ABB2D4-774F-4648-8EE2-A741328E4E3E}">
      <dsp:nvSpPr>
        <dsp:cNvPr id="0" name=""/>
        <dsp:cNvSpPr/>
      </dsp:nvSpPr>
      <dsp:spPr>
        <a:xfrm rot="10800000">
          <a:off x="0" y="3609225"/>
          <a:ext cx="1623218" cy="910583"/>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443" tIns="149352" rIns="115443" bIns="149352" numCol="1" spcCol="1270" anchor="ctr" anchorCtr="0">
          <a:noAutofit/>
        </a:bodyPr>
        <a:lstStyle/>
        <a:p>
          <a:pPr marL="0" lvl="0" indent="0" algn="ctr" defTabSz="933450">
            <a:lnSpc>
              <a:spcPct val="90000"/>
            </a:lnSpc>
            <a:spcBef>
              <a:spcPct val="0"/>
            </a:spcBef>
            <a:spcAft>
              <a:spcPct val="35000"/>
            </a:spcAft>
            <a:buNone/>
          </a:pPr>
          <a:r>
            <a:rPr lang="en-US" sz="2100" kern="1200" dirty="0"/>
            <a:t>Realign</a:t>
          </a:r>
        </a:p>
      </dsp:txBody>
      <dsp:txXfrm rot="-10800000">
        <a:off x="0" y="3609225"/>
        <a:ext cx="1623218" cy="591879"/>
      </dsp:txXfrm>
    </dsp:sp>
    <dsp:sp modelId="{0AFB2B14-2656-4DD1-A01A-317335B37C93}">
      <dsp:nvSpPr>
        <dsp:cNvPr id="0" name=""/>
        <dsp:cNvSpPr/>
      </dsp:nvSpPr>
      <dsp:spPr>
        <a:xfrm>
          <a:off x="1623218" y="3609225"/>
          <a:ext cx="4869656" cy="5918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780" tIns="203200" rIns="98780" bIns="203200" numCol="1" spcCol="1270" anchor="ctr" anchorCtr="0">
          <a:noAutofit/>
        </a:bodyPr>
        <a:lstStyle/>
        <a:p>
          <a:pPr marL="0" lvl="0" indent="0" algn="l" defTabSz="711200">
            <a:lnSpc>
              <a:spcPct val="90000"/>
            </a:lnSpc>
            <a:spcBef>
              <a:spcPct val="0"/>
            </a:spcBef>
            <a:spcAft>
              <a:spcPct val="35000"/>
            </a:spcAft>
            <a:buNone/>
          </a:pPr>
          <a:r>
            <a:rPr lang="en-US" sz="1600" kern="1200" dirty="0"/>
            <a:t>Realign PRG and CAS staff, resources, and responsibilities where needed. </a:t>
          </a:r>
        </a:p>
      </dsp:txBody>
      <dsp:txXfrm>
        <a:off x="1623218" y="3609225"/>
        <a:ext cx="4869656" cy="591879"/>
      </dsp:txXfrm>
    </dsp:sp>
    <dsp:sp modelId="{6796B7F5-EBCB-4881-BDF7-079A26F42B3A}">
      <dsp:nvSpPr>
        <dsp:cNvPr id="0" name=""/>
        <dsp:cNvSpPr/>
      </dsp:nvSpPr>
      <dsp:spPr>
        <a:xfrm rot="10800000">
          <a:off x="0" y="2707522"/>
          <a:ext cx="1623218" cy="910583"/>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443" tIns="149352" rIns="115443" bIns="149352" numCol="1" spcCol="1270" anchor="ctr" anchorCtr="0">
          <a:noAutofit/>
        </a:bodyPr>
        <a:lstStyle/>
        <a:p>
          <a:pPr marL="0" lvl="0" indent="0" algn="ctr" defTabSz="933450">
            <a:lnSpc>
              <a:spcPct val="90000"/>
            </a:lnSpc>
            <a:spcBef>
              <a:spcPct val="0"/>
            </a:spcBef>
            <a:spcAft>
              <a:spcPct val="35000"/>
            </a:spcAft>
            <a:buNone/>
          </a:pPr>
          <a:r>
            <a:rPr lang="en-US" sz="2100" kern="1200" dirty="0"/>
            <a:t>Collaborate</a:t>
          </a:r>
        </a:p>
      </dsp:txBody>
      <dsp:txXfrm rot="-10800000">
        <a:off x="0" y="2707522"/>
        <a:ext cx="1623218" cy="591879"/>
      </dsp:txXfrm>
    </dsp:sp>
    <dsp:sp modelId="{350A8B78-338E-4F4B-BECC-01B39C30DE35}">
      <dsp:nvSpPr>
        <dsp:cNvPr id="0" name=""/>
        <dsp:cNvSpPr/>
      </dsp:nvSpPr>
      <dsp:spPr>
        <a:xfrm>
          <a:off x="1623218" y="2707522"/>
          <a:ext cx="4869656" cy="5918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780" tIns="177800" rIns="98780" bIns="177800" numCol="1" spcCol="1270" anchor="ctr" anchorCtr="0">
          <a:noAutofit/>
        </a:bodyPr>
        <a:lstStyle/>
        <a:p>
          <a:pPr marL="0" lvl="0" indent="0" algn="l" defTabSz="622300">
            <a:lnSpc>
              <a:spcPct val="90000"/>
            </a:lnSpc>
            <a:spcBef>
              <a:spcPct val="0"/>
            </a:spcBef>
            <a:spcAft>
              <a:spcPct val="35000"/>
            </a:spcAft>
            <a:buNone/>
          </a:pPr>
          <a:r>
            <a:rPr lang="en-US" sz="1400" b="0" kern="1200" dirty="0"/>
            <a:t>Collaborate with community stakeholders such as the regional housing task force. Work to remove possible barriers to housing especially with special populations.</a:t>
          </a:r>
        </a:p>
      </dsp:txBody>
      <dsp:txXfrm>
        <a:off x="1623218" y="2707522"/>
        <a:ext cx="4869656" cy="591879"/>
      </dsp:txXfrm>
    </dsp:sp>
    <dsp:sp modelId="{23C89BC8-85AB-4B19-995D-2336EE834A00}">
      <dsp:nvSpPr>
        <dsp:cNvPr id="0" name=""/>
        <dsp:cNvSpPr/>
      </dsp:nvSpPr>
      <dsp:spPr>
        <a:xfrm rot="10800000">
          <a:off x="0" y="1805820"/>
          <a:ext cx="1623218" cy="910583"/>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443" tIns="149352" rIns="115443" bIns="149352" numCol="1" spcCol="1270" anchor="ctr" anchorCtr="0">
          <a:noAutofit/>
        </a:bodyPr>
        <a:lstStyle/>
        <a:p>
          <a:pPr marL="0" lvl="0" indent="0" algn="ctr" defTabSz="933450">
            <a:lnSpc>
              <a:spcPct val="90000"/>
            </a:lnSpc>
            <a:spcBef>
              <a:spcPct val="0"/>
            </a:spcBef>
            <a:spcAft>
              <a:spcPct val="35000"/>
            </a:spcAft>
            <a:buNone/>
          </a:pPr>
          <a:r>
            <a:rPr lang="en-US" sz="2100" kern="1200"/>
            <a:t>Continue</a:t>
          </a:r>
        </a:p>
      </dsp:txBody>
      <dsp:txXfrm rot="-10800000">
        <a:off x="0" y="1805820"/>
        <a:ext cx="1623218" cy="591879"/>
      </dsp:txXfrm>
    </dsp:sp>
    <dsp:sp modelId="{8DAA99AD-005E-429F-99AE-797941D64DE4}">
      <dsp:nvSpPr>
        <dsp:cNvPr id="0" name=""/>
        <dsp:cNvSpPr/>
      </dsp:nvSpPr>
      <dsp:spPr>
        <a:xfrm>
          <a:off x="1623218" y="1805820"/>
          <a:ext cx="4869656" cy="5918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780" tIns="203200" rIns="98780" bIns="203200" numCol="1" spcCol="1270" anchor="ctr" anchorCtr="0">
          <a:noAutofit/>
        </a:bodyPr>
        <a:lstStyle/>
        <a:p>
          <a:pPr marL="0" lvl="0" indent="0" algn="l" defTabSz="711200">
            <a:lnSpc>
              <a:spcPct val="90000"/>
            </a:lnSpc>
            <a:spcBef>
              <a:spcPct val="0"/>
            </a:spcBef>
            <a:spcAft>
              <a:spcPct val="35000"/>
            </a:spcAft>
            <a:buNone/>
          </a:pPr>
          <a:r>
            <a:rPr lang="en-US" sz="1600" kern="1200" dirty="0"/>
            <a:t>Continue to work with IDPH around housing pilot that will provide housing for 100 individuals over 3 years.</a:t>
          </a:r>
        </a:p>
      </dsp:txBody>
      <dsp:txXfrm>
        <a:off x="1623218" y="1805820"/>
        <a:ext cx="4869656" cy="591879"/>
      </dsp:txXfrm>
    </dsp:sp>
    <dsp:sp modelId="{28249D2B-E52B-4102-B340-A379AD4B116B}">
      <dsp:nvSpPr>
        <dsp:cNvPr id="0" name=""/>
        <dsp:cNvSpPr/>
      </dsp:nvSpPr>
      <dsp:spPr>
        <a:xfrm rot="10800000">
          <a:off x="0" y="904117"/>
          <a:ext cx="1623218" cy="910583"/>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443" tIns="149352" rIns="115443" bIns="149352" numCol="1" spcCol="1270" anchor="ctr" anchorCtr="0">
          <a:noAutofit/>
        </a:bodyPr>
        <a:lstStyle/>
        <a:p>
          <a:pPr marL="0" lvl="0" indent="0" algn="ctr" defTabSz="933450">
            <a:lnSpc>
              <a:spcPct val="90000"/>
            </a:lnSpc>
            <a:spcBef>
              <a:spcPct val="0"/>
            </a:spcBef>
            <a:spcAft>
              <a:spcPct val="35000"/>
            </a:spcAft>
            <a:buNone/>
          </a:pPr>
          <a:r>
            <a:rPr lang="en-US" sz="2100" kern="1200"/>
            <a:t>Enhance</a:t>
          </a:r>
        </a:p>
      </dsp:txBody>
      <dsp:txXfrm rot="-10800000">
        <a:off x="0" y="904117"/>
        <a:ext cx="1623218" cy="591879"/>
      </dsp:txXfrm>
    </dsp:sp>
    <dsp:sp modelId="{B37CB1A7-B44F-40D5-AA0A-897148699357}">
      <dsp:nvSpPr>
        <dsp:cNvPr id="0" name=""/>
        <dsp:cNvSpPr/>
      </dsp:nvSpPr>
      <dsp:spPr>
        <a:xfrm>
          <a:off x="1623218" y="904117"/>
          <a:ext cx="4869656" cy="5918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780" tIns="177800" rIns="98780" bIns="177800" numCol="1" spcCol="1270" anchor="ctr" anchorCtr="0">
          <a:noAutofit/>
        </a:bodyPr>
        <a:lstStyle/>
        <a:p>
          <a:pPr marL="0" lvl="0" indent="0" algn="l" defTabSz="622300">
            <a:lnSpc>
              <a:spcPct val="90000"/>
            </a:lnSpc>
            <a:spcBef>
              <a:spcPct val="0"/>
            </a:spcBef>
            <a:spcAft>
              <a:spcPct val="35000"/>
            </a:spcAft>
            <a:buNone/>
          </a:pPr>
          <a:r>
            <a:rPr lang="en-US" sz="1400" kern="1200" dirty="0"/>
            <a:t>Enhance monitoring of placement contracts to ensure they are in compliance and meeting the requirements of IDOC.</a:t>
          </a:r>
        </a:p>
      </dsp:txBody>
      <dsp:txXfrm>
        <a:off x="1623218" y="904117"/>
        <a:ext cx="4869656" cy="591879"/>
      </dsp:txXfrm>
    </dsp:sp>
    <dsp:sp modelId="{3ACC845E-7D38-4692-A136-98E6166C4E92}">
      <dsp:nvSpPr>
        <dsp:cNvPr id="0" name=""/>
        <dsp:cNvSpPr/>
      </dsp:nvSpPr>
      <dsp:spPr>
        <a:xfrm rot="10800000">
          <a:off x="0" y="2414"/>
          <a:ext cx="1623218" cy="910583"/>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443" tIns="149352" rIns="115443" bIns="149352" numCol="1" spcCol="1270" anchor="ctr" anchorCtr="0">
          <a:noAutofit/>
        </a:bodyPr>
        <a:lstStyle/>
        <a:p>
          <a:pPr marL="0" lvl="0" indent="0" algn="ctr" defTabSz="933450">
            <a:lnSpc>
              <a:spcPct val="90000"/>
            </a:lnSpc>
            <a:spcBef>
              <a:spcPct val="0"/>
            </a:spcBef>
            <a:spcAft>
              <a:spcPct val="35000"/>
            </a:spcAft>
            <a:buNone/>
          </a:pPr>
          <a:r>
            <a:rPr lang="en-US" sz="2100" kern="1200" dirty="0"/>
            <a:t>Increase</a:t>
          </a:r>
        </a:p>
      </dsp:txBody>
      <dsp:txXfrm rot="-10800000">
        <a:off x="0" y="2414"/>
        <a:ext cx="1623218" cy="591879"/>
      </dsp:txXfrm>
    </dsp:sp>
    <dsp:sp modelId="{C65105BC-E6A5-4D5C-A2E2-118771349C51}">
      <dsp:nvSpPr>
        <dsp:cNvPr id="0" name=""/>
        <dsp:cNvSpPr/>
      </dsp:nvSpPr>
      <dsp:spPr>
        <a:xfrm>
          <a:off x="1623218" y="2414"/>
          <a:ext cx="4869656" cy="5918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780" tIns="203200" rIns="98780" bIns="203200" numCol="1" spcCol="1270" anchor="ctr" anchorCtr="0">
          <a:noAutofit/>
        </a:bodyPr>
        <a:lstStyle/>
        <a:p>
          <a:pPr marL="0" lvl="0" indent="0" algn="l" defTabSz="711200">
            <a:lnSpc>
              <a:spcPct val="90000"/>
            </a:lnSpc>
            <a:spcBef>
              <a:spcPct val="0"/>
            </a:spcBef>
            <a:spcAft>
              <a:spcPct val="35000"/>
            </a:spcAft>
            <a:buNone/>
          </a:pPr>
          <a:r>
            <a:rPr lang="en-US" sz="1600" kern="1200" dirty="0"/>
            <a:t>Increase housing options for individuals leaving IDOC.  </a:t>
          </a:r>
        </a:p>
      </dsp:txBody>
      <dsp:txXfrm>
        <a:off x="1623218" y="2414"/>
        <a:ext cx="4869656" cy="5918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840801-468A-45DA-8089-E2029C25ECF8}" type="datetimeFigureOut">
              <a:rPr lang="en-US" smtClean="0"/>
              <a:t>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D539A-3713-41B0-B020-AD5FDEE16E1D}" type="slidenum">
              <a:rPr lang="en-US" smtClean="0"/>
              <a:t>‹#›</a:t>
            </a:fld>
            <a:endParaRPr lang="en-US"/>
          </a:p>
        </p:txBody>
      </p:sp>
    </p:spTree>
    <p:extLst>
      <p:ext uri="{BB962C8B-B14F-4D97-AF65-F5344CB8AC3E}">
        <p14:creationId xmlns:p14="http://schemas.microsoft.com/office/powerpoint/2010/main" val="142271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E55F2-C9A3-453F-9AC1-3C3FFDB7D111}" type="slidenum">
              <a:rPr lang="en-US" smtClean="0"/>
              <a:t>27</a:t>
            </a:fld>
            <a:endParaRPr lang="en-US"/>
          </a:p>
        </p:txBody>
      </p:sp>
    </p:spTree>
    <p:extLst>
      <p:ext uri="{BB962C8B-B14F-4D97-AF65-F5344CB8AC3E}">
        <p14:creationId xmlns:p14="http://schemas.microsoft.com/office/powerpoint/2010/main" val="916225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Custodial Maintenance – offers practical hand-on experience in floor care, cleaning and general light maintenance. (Both college and Office of Adult Education Program)</a:t>
            </a:r>
          </a:p>
          <a:p>
            <a:r>
              <a:rPr lang="en-US" dirty="0">
                <a:effectLst/>
              </a:rPr>
              <a:t>Construction Occupations – provides instruction and hands-on experience in trades associated with construction and building maintenance. (Both college and Office of Adult Education Program. At Sheridan this is offered by Home Builders)</a:t>
            </a:r>
          </a:p>
          <a:p>
            <a:r>
              <a:rPr lang="en-US" dirty="0">
                <a:effectLst/>
              </a:rPr>
              <a:t>Horticulture – programming designed to give the student skills in landscaping, greenhouse operations and turf management.</a:t>
            </a:r>
          </a:p>
          <a:p>
            <a:r>
              <a:rPr lang="en-US" dirty="0">
                <a:effectLst/>
              </a:rPr>
              <a:t>Auto Body – instructional program teaching the skills necessary for entry level employment in auto body.</a:t>
            </a:r>
          </a:p>
          <a:p>
            <a:r>
              <a:rPr lang="en-US" dirty="0">
                <a:effectLst/>
              </a:rPr>
              <a:t>Auto Mechanics/Automotive Technology – provides instruction and hands on training in auto mechanics skills in repair of systems such as fuel, brakes, exhaust, ignition and cooling.</a:t>
            </a:r>
          </a:p>
          <a:p>
            <a:r>
              <a:rPr lang="en-US" dirty="0">
                <a:effectLst/>
              </a:rPr>
              <a:t>Cosmetology – instructional program leading to state certification as a licensed cosmetologist.</a:t>
            </a:r>
          </a:p>
          <a:p>
            <a:r>
              <a:rPr lang="en-US" dirty="0">
                <a:effectLst/>
              </a:rPr>
              <a:t>Barbering - instructional program teaching the skills and techniques of barbering.</a:t>
            </a:r>
          </a:p>
          <a:p>
            <a:r>
              <a:rPr lang="en-US" dirty="0">
                <a:effectLst/>
              </a:rPr>
              <a:t>Welding - Welding prepares offenders for positions of employment as welders in shielded metal as well as stick welding, gas metal arc welding (MIG), gas tungsten arc welding (TIG), flux cored arc (F caw) welding, and oxyacetylene cutting and welding. Comprehensive training in flat, overhead and horizontal welding positions is provided. Hands-on instruction is emphasized with additional theory presented in textbook and workbook format.</a:t>
            </a:r>
          </a:p>
          <a:p>
            <a:r>
              <a:rPr lang="en-US" dirty="0">
                <a:effectLst/>
              </a:rPr>
              <a:t>Warehousing (Shipping/Receiving) - Offenders learn all functions of warehouse operations, including shipping, receiving, forklift operations, and data entry. Skills include OSHA regulations, record keeping, communication, and upkeep.</a:t>
            </a:r>
          </a:p>
          <a:p>
            <a:endParaRPr lang="en-US" dirty="0"/>
          </a:p>
        </p:txBody>
      </p:sp>
      <p:sp>
        <p:nvSpPr>
          <p:cNvPr id="4" name="Slide Number Placeholder 3"/>
          <p:cNvSpPr>
            <a:spLocks noGrp="1"/>
          </p:cNvSpPr>
          <p:nvPr>
            <p:ph type="sldNum" sz="quarter" idx="10"/>
          </p:nvPr>
        </p:nvSpPr>
        <p:spPr/>
        <p:txBody>
          <a:bodyPr/>
          <a:lstStyle/>
          <a:p>
            <a:fld id="{CD5E55F2-C9A3-453F-9AC1-3C3FFDB7D111}" type="slidenum">
              <a:rPr lang="en-US" smtClean="0"/>
              <a:t>29</a:t>
            </a:fld>
            <a:endParaRPr lang="en-US"/>
          </a:p>
        </p:txBody>
      </p:sp>
    </p:spTree>
    <p:extLst>
      <p:ext uri="{BB962C8B-B14F-4D97-AF65-F5344CB8AC3E}">
        <p14:creationId xmlns:p14="http://schemas.microsoft.com/office/powerpoint/2010/main" val="916225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5E55F2-C9A3-453F-9AC1-3C3FFDB7D111}" type="slidenum">
              <a:rPr lang="en-US" smtClean="0"/>
              <a:t>32</a:t>
            </a:fld>
            <a:endParaRPr lang="en-US"/>
          </a:p>
        </p:txBody>
      </p:sp>
    </p:spTree>
    <p:extLst>
      <p:ext uri="{BB962C8B-B14F-4D97-AF65-F5344CB8AC3E}">
        <p14:creationId xmlns:p14="http://schemas.microsoft.com/office/powerpoint/2010/main" val="1713291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5E55F2-C9A3-453F-9AC1-3C3FFDB7D111}" type="slidenum">
              <a:rPr lang="en-US" smtClean="0"/>
              <a:t>33</a:t>
            </a:fld>
            <a:endParaRPr lang="en-US"/>
          </a:p>
        </p:txBody>
      </p:sp>
    </p:spTree>
    <p:extLst>
      <p:ext uri="{BB962C8B-B14F-4D97-AF65-F5344CB8AC3E}">
        <p14:creationId xmlns:p14="http://schemas.microsoft.com/office/powerpoint/2010/main" val="3971581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5E55F2-C9A3-453F-9AC1-3C3FFDB7D111}" type="slidenum">
              <a:rPr lang="en-US" smtClean="0"/>
              <a:t>34</a:t>
            </a:fld>
            <a:endParaRPr lang="en-US"/>
          </a:p>
        </p:txBody>
      </p:sp>
    </p:spTree>
    <p:extLst>
      <p:ext uri="{BB962C8B-B14F-4D97-AF65-F5344CB8AC3E}">
        <p14:creationId xmlns:p14="http://schemas.microsoft.com/office/powerpoint/2010/main" val="2715501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E55F2-C9A3-453F-9AC1-3C3FFDB7D111}" type="slidenum">
              <a:rPr lang="en-US" smtClean="0"/>
              <a:t>36</a:t>
            </a:fld>
            <a:endParaRPr lang="en-US"/>
          </a:p>
        </p:txBody>
      </p:sp>
    </p:spTree>
    <p:extLst>
      <p:ext uri="{BB962C8B-B14F-4D97-AF65-F5344CB8AC3E}">
        <p14:creationId xmlns:p14="http://schemas.microsoft.com/office/powerpoint/2010/main" val="1517100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8CDB-1AE8-488A-833D-AF51CC1CCA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16ED04-0773-4871-9A39-A0604361A4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D96806-6B15-47C7-9F29-D33B364BF6CC}"/>
              </a:ext>
            </a:extLst>
          </p:cNvPr>
          <p:cNvSpPr>
            <a:spLocks noGrp="1"/>
          </p:cNvSpPr>
          <p:nvPr>
            <p:ph type="dt" sz="half" idx="10"/>
          </p:nvPr>
        </p:nvSpPr>
        <p:spPr/>
        <p:txBody>
          <a:bodyPr/>
          <a:lstStyle/>
          <a:p>
            <a:fld id="{D2A82BE7-938D-44E3-8065-B963106B4080}" type="datetimeFigureOut">
              <a:rPr lang="en-US" smtClean="0"/>
              <a:t>2/17/2023</a:t>
            </a:fld>
            <a:endParaRPr lang="en-US"/>
          </a:p>
        </p:txBody>
      </p:sp>
      <p:sp>
        <p:nvSpPr>
          <p:cNvPr id="5" name="Footer Placeholder 4">
            <a:extLst>
              <a:ext uri="{FF2B5EF4-FFF2-40B4-BE49-F238E27FC236}">
                <a16:creationId xmlns:a16="http://schemas.microsoft.com/office/drawing/2014/main" id="{73EC4F17-AEF0-4E21-A94E-8ABCDC3552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1F299C-B347-4E6F-9B9E-D325AE83ED50}"/>
              </a:ext>
            </a:extLst>
          </p:cNvPr>
          <p:cNvSpPr>
            <a:spLocks noGrp="1"/>
          </p:cNvSpPr>
          <p:nvPr>
            <p:ph type="sldNum" sz="quarter" idx="12"/>
          </p:nvPr>
        </p:nvSpPr>
        <p:spPr/>
        <p:txBody>
          <a:bodyPr/>
          <a:lstStyle/>
          <a:p>
            <a:fld id="{4AB06CE9-2A81-44D2-AF8E-2DFCBB2357A7}" type="slidenum">
              <a:rPr lang="en-US" smtClean="0"/>
              <a:t>‹#›</a:t>
            </a:fld>
            <a:endParaRPr lang="en-US"/>
          </a:p>
        </p:txBody>
      </p:sp>
    </p:spTree>
    <p:extLst>
      <p:ext uri="{BB962C8B-B14F-4D97-AF65-F5344CB8AC3E}">
        <p14:creationId xmlns:p14="http://schemas.microsoft.com/office/powerpoint/2010/main" val="1193674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3AE8-38C1-439C-9C23-07CCB5D48E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8287F5-3A97-42CE-A6CD-66A98E7CDE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AB90DF-65CC-4B1A-B11E-70FC8FECF02A}"/>
              </a:ext>
            </a:extLst>
          </p:cNvPr>
          <p:cNvSpPr>
            <a:spLocks noGrp="1"/>
          </p:cNvSpPr>
          <p:nvPr>
            <p:ph type="dt" sz="half" idx="10"/>
          </p:nvPr>
        </p:nvSpPr>
        <p:spPr/>
        <p:txBody>
          <a:bodyPr/>
          <a:lstStyle/>
          <a:p>
            <a:fld id="{D2A82BE7-938D-44E3-8065-B963106B4080}" type="datetimeFigureOut">
              <a:rPr lang="en-US" smtClean="0"/>
              <a:t>2/17/2023</a:t>
            </a:fld>
            <a:endParaRPr lang="en-US"/>
          </a:p>
        </p:txBody>
      </p:sp>
      <p:sp>
        <p:nvSpPr>
          <p:cNvPr id="5" name="Footer Placeholder 4">
            <a:extLst>
              <a:ext uri="{FF2B5EF4-FFF2-40B4-BE49-F238E27FC236}">
                <a16:creationId xmlns:a16="http://schemas.microsoft.com/office/drawing/2014/main" id="{0C99FF3E-9E90-47A2-A6F3-9BAE73335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A2F33B-5509-44B3-AFA6-F9E9A23DB9DF}"/>
              </a:ext>
            </a:extLst>
          </p:cNvPr>
          <p:cNvSpPr>
            <a:spLocks noGrp="1"/>
          </p:cNvSpPr>
          <p:nvPr>
            <p:ph type="sldNum" sz="quarter" idx="12"/>
          </p:nvPr>
        </p:nvSpPr>
        <p:spPr/>
        <p:txBody>
          <a:bodyPr/>
          <a:lstStyle/>
          <a:p>
            <a:fld id="{4AB06CE9-2A81-44D2-AF8E-2DFCBB2357A7}" type="slidenum">
              <a:rPr lang="en-US" smtClean="0"/>
              <a:t>‹#›</a:t>
            </a:fld>
            <a:endParaRPr lang="en-US"/>
          </a:p>
        </p:txBody>
      </p:sp>
    </p:spTree>
    <p:extLst>
      <p:ext uri="{BB962C8B-B14F-4D97-AF65-F5344CB8AC3E}">
        <p14:creationId xmlns:p14="http://schemas.microsoft.com/office/powerpoint/2010/main" val="1638966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3B9BF7-3749-4393-B7D8-E0FBC77A5C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331E72-D1DD-47C3-87F7-59C37F538CA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F25FE8-87E2-46FA-984E-68B040817E9C}"/>
              </a:ext>
            </a:extLst>
          </p:cNvPr>
          <p:cNvSpPr>
            <a:spLocks noGrp="1"/>
          </p:cNvSpPr>
          <p:nvPr>
            <p:ph type="dt" sz="half" idx="10"/>
          </p:nvPr>
        </p:nvSpPr>
        <p:spPr/>
        <p:txBody>
          <a:bodyPr/>
          <a:lstStyle/>
          <a:p>
            <a:fld id="{D2A82BE7-938D-44E3-8065-B963106B4080}" type="datetimeFigureOut">
              <a:rPr lang="en-US" smtClean="0"/>
              <a:t>2/17/2023</a:t>
            </a:fld>
            <a:endParaRPr lang="en-US"/>
          </a:p>
        </p:txBody>
      </p:sp>
      <p:sp>
        <p:nvSpPr>
          <p:cNvPr id="5" name="Footer Placeholder 4">
            <a:extLst>
              <a:ext uri="{FF2B5EF4-FFF2-40B4-BE49-F238E27FC236}">
                <a16:creationId xmlns:a16="http://schemas.microsoft.com/office/drawing/2014/main" id="{3B991747-238B-4437-9D49-17DC3951AA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F7397D-6E08-4365-8D82-F66A8369BB17}"/>
              </a:ext>
            </a:extLst>
          </p:cNvPr>
          <p:cNvSpPr>
            <a:spLocks noGrp="1"/>
          </p:cNvSpPr>
          <p:nvPr>
            <p:ph type="sldNum" sz="quarter" idx="12"/>
          </p:nvPr>
        </p:nvSpPr>
        <p:spPr/>
        <p:txBody>
          <a:bodyPr/>
          <a:lstStyle/>
          <a:p>
            <a:fld id="{4AB06CE9-2A81-44D2-AF8E-2DFCBB2357A7}" type="slidenum">
              <a:rPr lang="en-US" smtClean="0"/>
              <a:t>‹#›</a:t>
            </a:fld>
            <a:endParaRPr lang="en-US"/>
          </a:p>
        </p:txBody>
      </p:sp>
    </p:spTree>
    <p:extLst>
      <p:ext uri="{BB962C8B-B14F-4D97-AF65-F5344CB8AC3E}">
        <p14:creationId xmlns:p14="http://schemas.microsoft.com/office/powerpoint/2010/main" val="2846344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9EEA4-9833-4914-A1BB-98F6C8F437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218D4-D742-449D-976D-C8236C35134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264F38-47B6-4AF0-BDAC-BBD9083A8E4D}"/>
              </a:ext>
            </a:extLst>
          </p:cNvPr>
          <p:cNvSpPr>
            <a:spLocks noGrp="1"/>
          </p:cNvSpPr>
          <p:nvPr>
            <p:ph type="dt" sz="half" idx="10"/>
          </p:nvPr>
        </p:nvSpPr>
        <p:spPr/>
        <p:txBody>
          <a:bodyPr/>
          <a:lstStyle/>
          <a:p>
            <a:fld id="{D2A82BE7-938D-44E3-8065-B963106B4080}" type="datetimeFigureOut">
              <a:rPr lang="en-US" smtClean="0"/>
              <a:t>2/17/2023</a:t>
            </a:fld>
            <a:endParaRPr lang="en-US"/>
          </a:p>
        </p:txBody>
      </p:sp>
      <p:sp>
        <p:nvSpPr>
          <p:cNvPr id="5" name="Footer Placeholder 4">
            <a:extLst>
              <a:ext uri="{FF2B5EF4-FFF2-40B4-BE49-F238E27FC236}">
                <a16:creationId xmlns:a16="http://schemas.microsoft.com/office/drawing/2014/main" id="{3D7DB72C-F6D8-4657-9D1E-5BC8B2CDF0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1CF68-27C3-4FFE-A912-7E4284B83828}"/>
              </a:ext>
            </a:extLst>
          </p:cNvPr>
          <p:cNvSpPr>
            <a:spLocks noGrp="1"/>
          </p:cNvSpPr>
          <p:nvPr>
            <p:ph type="sldNum" sz="quarter" idx="12"/>
          </p:nvPr>
        </p:nvSpPr>
        <p:spPr/>
        <p:txBody>
          <a:bodyPr/>
          <a:lstStyle/>
          <a:p>
            <a:fld id="{4AB06CE9-2A81-44D2-AF8E-2DFCBB2357A7}" type="slidenum">
              <a:rPr lang="en-US" smtClean="0"/>
              <a:t>‹#›</a:t>
            </a:fld>
            <a:endParaRPr lang="en-US"/>
          </a:p>
        </p:txBody>
      </p:sp>
    </p:spTree>
    <p:extLst>
      <p:ext uri="{BB962C8B-B14F-4D97-AF65-F5344CB8AC3E}">
        <p14:creationId xmlns:p14="http://schemas.microsoft.com/office/powerpoint/2010/main" val="1621547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686C0-9BDA-4A66-A291-D39689B8CF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324FA1-F411-4D77-876B-4EB2E1B9EC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E1BF55-998A-44F2-B770-3C548C1ACE78}"/>
              </a:ext>
            </a:extLst>
          </p:cNvPr>
          <p:cNvSpPr>
            <a:spLocks noGrp="1"/>
          </p:cNvSpPr>
          <p:nvPr>
            <p:ph type="dt" sz="half" idx="10"/>
          </p:nvPr>
        </p:nvSpPr>
        <p:spPr/>
        <p:txBody>
          <a:bodyPr/>
          <a:lstStyle/>
          <a:p>
            <a:fld id="{D2A82BE7-938D-44E3-8065-B963106B4080}" type="datetimeFigureOut">
              <a:rPr lang="en-US" smtClean="0"/>
              <a:t>2/17/2023</a:t>
            </a:fld>
            <a:endParaRPr lang="en-US"/>
          </a:p>
        </p:txBody>
      </p:sp>
      <p:sp>
        <p:nvSpPr>
          <p:cNvPr id="5" name="Footer Placeholder 4">
            <a:extLst>
              <a:ext uri="{FF2B5EF4-FFF2-40B4-BE49-F238E27FC236}">
                <a16:creationId xmlns:a16="http://schemas.microsoft.com/office/drawing/2014/main" id="{48C9F785-4BE0-4ED2-96E3-5B3979C7BA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C8348C-25DC-41C6-9E11-169ED4C644EF}"/>
              </a:ext>
            </a:extLst>
          </p:cNvPr>
          <p:cNvSpPr>
            <a:spLocks noGrp="1"/>
          </p:cNvSpPr>
          <p:nvPr>
            <p:ph type="sldNum" sz="quarter" idx="12"/>
          </p:nvPr>
        </p:nvSpPr>
        <p:spPr/>
        <p:txBody>
          <a:bodyPr/>
          <a:lstStyle/>
          <a:p>
            <a:fld id="{4AB06CE9-2A81-44D2-AF8E-2DFCBB2357A7}" type="slidenum">
              <a:rPr lang="en-US" smtClean="0"/>
              <a:t>‹#›</a:t>
            </a:fld>
            <a:endParaRPr lang="en-US"/>
          </a:p>
        </p:txBody>
      </p:sp>
    </p:spTree>
    <p:extLst>
      <p:ext uri="{BB962C8B-B14F-4D97-AF65-F5344CB8AC3E}">
        <p14:creationId xmlns:p14="http://schemas.microsoft.com/office/powerpoint/2010/main" val="167352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8108-2615-4DD2-BC2A-A516078DCC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408D4F-D8E2-4B46-BCB1-B7FAB1BA65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6E77DD-B8A0-48D1-A078-0668EB98C3E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E35936-80CB-4AF9-98F6-33C01851FF0F}"/>
              </a:ext>
            </a:extLst>
          </p:cNvPr>
          <p:cNvSpPr>
            <a:spLocks noGrp="1"/>
          </p:cNvSpPr>
          <p:nvPr>
            <p:ph type="dt" sz="half" idx="10"/>
          </p:nvPr>
        </p:nvSpPr>
        <p:spPr/>
        <p:txBody>
          <a:bodyPr/>
          <a:lstStyle/>
          <a:p>
            <a:fld id="{D2A82BE7-938D-44E3-8065-B963106B4080}" type="datetimeFigureOut">
              <a:rPr lang="en-US" smtClean="0"/>
              <a:t>2/17/2023</a:t>
            </a:fld>
            <a:endParaRPr lang="en-US"/>
          </a:p>
        </p:txBody>
      </p:sp>
      <p:sp>
        <p:nvSpPr>
          <p:cNvPr id="6" name="Footer Placeholder 5">
            <a:extLst>
              <a:ext uri="{FF2B5EF4-FFF2-40B4-BE49-F238E27FC236}">
                <a16:creationId xmlns:a16="http://schemas.microsoft.com/office/drawing/2014/main" id="{2EE37793-2458-4A91-BA47-BB729DE58F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48DE36-8A97-46A6-AE79-9C43DE427E87}"/>
              </a:ext>
            </a:extLst>
          </p:cNvPr>
          <p:cNvSpPr>
            <a:spLocks noGrp="1"/>
          </p:cNvSpPr>
          <p:nvPr>
            <p:ph type="sldNum" sz="quarter" idx="12"/>
          </p:nvPr>
        </p:nvSpPr>
        <p:spPr/>
        <p:txBody>
          <a:bodyPr/>
          <a:lstStyle/>
          <a:p>
            <a:fld id="{4AB06CE9-2A81-44D2-AF8E-2DFCBB2357A7}" type="slidenum">
              <a:rPr lang="en-US" smtClean="0"/>
              <a:t>‹#›</a:t>
            </a:fld>
            <a:endParaRPr lang="en-US"/>
          </a:p>
        </p:txBody>
      </p:sp>
    </p:spTree>
    <p:extLst>
      <p:ext uri="{BB962C8B-B14F-4D97-AF65-F5344CB8AC3E}">
        <p14:creationId xmlns:p14="http://schemas.microsoft.com/office/powerpoint/2010/main" val="50222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09A11-46E9-476E-9414-CFBF13D7CC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A93C41-A0F1-406E-87D2-C67D13D0AB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C83C4EE-4A71-469E-BA92-72ECCDACB47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EE52B3-3EFB-4CF6-B9E0-C13AC2795B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2E445BA-3A8A-4E28-ADC5-A3583BE2D7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F3B66F-AEDB-4755-9C4E-117AEC8B0C4D}"/>
              </a:ext>
            </a:extLst>
          </p:cNvPr>
          <p:cNvSpPr>
            <a:spLocks noGrp="1"/>
          </p:cNvSpPr>
          <p:nvPr>
            <p:ph type="dt" sz="half" idx="10"/>
          </p:nvPr>
        </p:nvSpPr>
        <p:spPr/>
        <p:txBody>
          <a:bodyPr/>
          <a:lstStyle/>
          <a:p>
            <a:fld id="{D2A82BE7-938D-44E3-8065-B963106B4080}" type="datetimeFigureOut">
              <a:rPr lang="en-US" smtClean="0"/>
              <a:t>2/17/2023</a:t>
            </a:fld>
            <a:endParaRPr lang="en-US"/>
          </a:p>
        </p:txBody>
      </p:sp>
      <p:sp>
        <p:nvSpPr>
          <p:cNvPr id="8" name="Footer Placeholder 7">
            <a:extLst>
              <a:ext uri="{FF2B5EF4-FFF2-40B4-BE49-F238E27FC236}">
                <a16:creationId xmlns:a16="http://schemas.microsoft.com/office/drawing/2014/main" id="{AD19154E-8C70-49A4-BD84-95A888B7ED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6A0629-D6C7-4E2A-B8BE-670A693143AF}"/>
              </a:ext>
            </a:extLst>
          </p:cNvPr>
          <p:cNvSpPr>
            <a:spLocks noGrp="1"/>
          </p:cNvSpPr>
          <p:nvPr>
            <p:ph type="sldNum" sz="quarter" idx="12"/>
          </p:nvPr>
        </p:nvSpPr>
        <p:spPr/>
        <p:txBody>
          <a:bodyPr/>
          <a:lstStyle/>
          <a:p>
            <a:fld id="{4AB06CE9-2A81-44D2-AF8E-2DFCBB2357A7}" type="slidenum">
              <a:rPr lang="en-US" smtClean="0"/>
              <a:t>‹#›</a:t>
            </a:fld>
            <a:endParaRPr lang="en-US"/>
          </a:p>
        </p:txBody>
      </p:sp>
    </p:spTree>
    <p:extLst>
      <p:ext uri="{BB962C8B-B14F-4D97-AF65-F5344CB8AC3E}">
        <p14:creationId xmlns:p14="http://schemas.microsoft.com/office/powerpoint/2010/main" val="3756976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2D36D-CB7F-486A-810F-9EC33C9B23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BF4E04-A581-4FB1-A38E-13D240499E0C}"/>
              </a:ext>
            </a:extLst>
          </p:cNvPr>
          <p:cNvSpPr>
            <a:spLocks noGrp="1"/>
          </p:cNvSpPr>
          <p:nvPr>
            <p:ph type="dt" sz="half" idx="10"/>
          </p:nvPr>
        </p:nvSpPr>
        <p:spPr/>
        <p:txBody>
          <a:bodyPr/>
          <a:lstStyle/>
          <a:p>
            <a:fld id="{D2A82BE7-938D-44E3-8065-B963106B4080}" type="datetimeFigureOut">
              <a:rPr lang="en-US" smtClean="0"/>
              <a:t>2/17/2023</a:t>
            </a:fld>
            <a:endParaRPr lang="en-US"/>
          </a:p>
        </p:txBody>
      </p:sp>
      <p:sp>
        <p:nvSpPr>
          <p:cNvPr id="4" name="Footer Placeholder 3">
            <a:extLst>
              <a:ext uri="{FF2B5EF4-FFF2-40B4-BE49-F238E27FC236}">
                <a16:creationId xmlns:a16="http://schemas.microsoft.com/office/drawing/2014/main" id="{A96AF3D3-F326-4F31-BBFF-04B9FFB4CF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71E010-5744-452E-BDFB-32B0C0DDA1E3}"/>
              </a:ext>
            </a:extLst>
          </p:cNvPr>
          <p:cNvSpPr>
            <a:spLocks noGrp="1"/>
          </p:cNvSpPr>
          <p:nvPr>
            <p:ph type="sldNum" sz="quarter" idx="12"/>
          </p:nvPr>
        </p:nvSpPr>
        <p:spPr/>
        <p:txBody>
          <a:bodyPr/>
          <a:lstStyle/>
          <a:p>
            <a:fld id="{4AB06CE9-2A81-44D2-AF8E-2DFCBB2357A7}" type="slidenum">
              <a:rPr lang="en-US" smtClean="0"/>
              <a:t>‹#›</a:t>
            </a:fld>
            <a:endParaRPr lang="en-US"/>
          </a:p>
        </p:txBody>
      </p:sp>
    </p:spTree>
    <p:extLst>
      <p:ext uri="{BB962C8B-B14F-4D97-AF65-F5344CB8AC3E}">
        <p14:creationId xmlns:p14="http://schemas.microsoft.com/office/powerpoint/2010/main" val="2609523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9C8618-891C-4FF8-9308-0621D02367EF}"/>
              </a:ext>
            </a:extLst>
          </p:cNvPr>
          <p:cNvSpPr>
            <a:spLocks noGrp="1"/>
          </p:cNvSpPr>
          <p:nvPr>
            <p:ph type="dt" sz="half" idx="10"/>
          </p:nvPr>
        </p:nvSpPr>
        <p:spPr/>
        <p:txBody>
          <a:bodyPr/>
          <a:lstStyle/>
          <a:p>
            <a:fld id="{D2A82BE7-938D-44E3-8065-B963106B4080}" type="datetimeFigureOut">
              <a:rPr lang="en-US" smtClean="0"/>
              <a:t>2/17/2023</a:t>
            </a:fld>
            <a:endParaRPr lang="en-US"/>
          </a:p>
        </p:txBody>
      </p:sp>
      <p:sp>
        <p:nvSpPr>
          <p:cNvPr id="3" name="Footer Placeholder 2">
            <a:extLst>
              <a:ext uri="{FF2B5EF4-FFF2-40B4-BE49-F238E27FC236}">
                <a16:creationId xmlns:a16="http://schemas.microsoft.com/office/drawing/2014/main" id="{C65DF0AB-A2D7-439F-BE62-65001AC6B9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25006E-15E2-4190-B95F-6D064B126E8D}"/>
              </a:ext>
            </a:extLst>
          </p:cNvPr>
          <p:cNvSpPr>
            <a:spLocks noGrp="1"/>
          </p:cNvSpPr>
          <p:nvPr>
            <p:ph type="sldNum" sz="quarter" idx="12"/>
          </p:nvPr>
        </p:nvSpPr>
        <p:spPr/>
        <p:txBody>
          <a:bodyPr/>
          <a:lstStyle/>
          <a:p>
            <a:fld id="{4AB06CE9-2A81-44D2-AF8E-2DFCBB2357A7}" type="slidenum">
              <a:rPr lang="en-US" smtClean="0"/>
              <a:t>‹#›</a:t>
            </a:fld>
            <a:endParaRPr lang="en-US"/>
          </a:p>
        </p:txBody>
      </p:sp>
    </p:spTree>
    <p:extLst>
      <p:ext uri="{BB962C8B-B14F-4D97-AF65-F5344CB8AC3E}">
        <p14:creationId xmlns:p14="http://schemas.microsoft.com/office/powerpoint/2010/main" val="2954877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0464-24BE-48CE-9877-DC304960CE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BD27C4-5140-4191-B5CB-FC1A23D73B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DE1C11-40CE-4E24-88E0-DEC2A7684A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55A8D0-9E65-4EAD-BAB8-11A08B70BABC}"/>
              </a:ext>
            </a:extLst>
          </p:cNvPr>
          <p:cNvSpPr>
            <a:spLocks noGrp="1"/>
          </p:cNvSpPr>
          <p:nvPr>
            <p:ph type="dt" sz="half" idx="10"/>
          </p:nvPr>
        </p:nvSpPr>
        <p:spPr/>
        <p:txBody>
          <a:bodyPr/>
          <a:lstStyle/>
          <a:p>
            <a:fld id="{D2A82BE7-938D-44E3-8065-B963106B4080}" type="datetimeFigureOut">
              <a:rPr lang="en-US" smtClean="0"/>
              <a:t>2/17/2023</a:t>
            </a:fld>
            <a:endParaRPr lang="en-US"/>
          </a:p>
        </p:txBody>
      </p:sp>
      <p:sp>
        <p:nvSpPr>
          <p:cNvPr id="6" name="Footer Placeholder 5">
            <a:extLst>
              <a:ext uri="{FF2B5EF4-FFF2-40B4-BE49-F238E27FC236}">
                <a16:creationId xmlns:a16="http://schemas.microsoft.com/office/drawing/2014/main" id="{7C9CD736-971F-4037-9096-0AC1BA2758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817EA-1B6A-4FB1-B26D-4B229019BAD0}"/>
              </a:ext>
            </a:extLst>
          </p:cNvPr>
          <p:cNvSpPr>
            <a:spLocks noGrp="1"/>
          </p:cNvSpPr>
          <p:nvPr>
            <p:ph type="sldNum" sz="quarter" idx="12"/>
          </p:nvPr>
        </p:nvSpPr>
        <p:spPr/>
        <p:txBody>
          <a:bodyPr/>
          <a:lstStyle/>
          <a:p>
            <a:fld id="{4AB06CE9-2A81-44D2-AF8E-2DFCBB2357A7}" type="slidenum">
              <a:rPr lang="en-US" smtClean="0"/>
              <a:t>‹#›</a:t>
            </a:fld>
            <a:endParaRPr lang="en-US"/>
          </a:p>
        </p:txBody>
      </p:sp>
    </p:spTree>
    <p:extLst>
      <p:ext uri="{BB962C8B-B14F-4D97-AF65-F5344CB8AC3E}">
        <p14:creationId xmlns:p14="http://schemas.microsoft.com/office/powerpoint/2010/main" val="153451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F2BED-7933-4EE0-8996-61DC69934B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2DE535-A41E-4D57-92A7-EE1861A496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F81CB8-1EDE-4E30-961D-3F1D089CF5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BBDC82-30AF-4457-B2FA-FBA8C96A35F8}"/>
              </a:ext>
            </a:extLst>
          </p:cNvPr>
          <p:cNvSpPr>
            <a:spLocks noGrp="1"/>
          </p:cNvSpPr>
          <p:nvPr>
            <p:ph type="dt" sz="half" idx="10"/>
          </p:nvPr>
        </p:nvSpPr>
        <p:spPr/>
        <p:txBody>
          <a:bodyPr/>
          <a:lstStyle/>
          <a:p>
            <a:fld id="{D2A82BE7-938D-44E3-8065-B963106B4080}" type="datetimeFigureOut">
              <a:rPr lang="en-US" smtClean="0"/>
              <a:t>2/17/2023</a:t>
            </a:fld>
            <a:endParaRPr lang="en-US"/>
          </a:p>
        </p:txBody>
      </p:sp>
      <p:sp>
        <p:nvSpPr>
          <p:cNvPr id="6" name="Footer Placeholder 5">
            <a:extLst>
              <a:ext uri="{FF2B5EF4-FFF2-40B4-BE49-F238E27FC236}">
                <a16:creationId xmlns:a16="http://schemas.microsoft.com/office/drawing/2014/main" id="{A1A4050B-9E8A-4DBC-A430-5C12D68928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A3E599-C8ED-4B15-8416-60C039C2BEEE}"/>
              </a:ext>
            </a:extLst>
          </p:cNvPr>
          <p:cNvSpPr>
            <a:spLocks noGrp="1"/>
          </p:cNvSpPr>
          <p:nvPr>
            <p:ph type="sldNum" sz="quarter" idx="12"/>
          </p:nvPr>
        </p:nvSpPr>
        <p:spPr/>
        <p:txBody>
          <a:bodyPr/>
          <a:lstStyle/>
          <a:p>
            <a:fld id="{4AB06CE9-2A81-44D2-AF8E-2DFCBB2357A7}" type="slidenum">
              <a:rPr lang="en-US" smtClean="0"/>
              <a:t>‹#›</a:t>
            </a:fld>
            <a:endParaRPr lang="en-US"/>
          </a:p>
        </p:txBody>
      </p:sp>
    </p:spTree>
    <p:extLst>
      <p:ext uri="{BB962C8B-B14F-4D97-AF65-F5344CB8AC3E}">
        <p14:creationId xmlns:p14="http://schemas.microsoft.com/office/powerpoint/2010/main" val="3191596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03F7D0-A1BC-42C6-853E-52A034563E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85E283-9009-4901-80D5-A85E12A338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FD5974-35DE-46D4-8192-6B3981B8D9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A82BE7-938D-44E3-8065-B963106B4080}" type="datetimeFigureOut">
              <a:rPr lang="en-US" smtClean="0"/>
              <a:t>2/17/2023</a:t>
            </a:fld>
            <a:endParaRPr lang="en-US"/>
          </a:p>
        </p:txBody>
      </p:sp>
      <p:sp>
        <p:nvSpPr>
          <p:cNvPr id="5" name="Footer Placeholder 4">
            <a:extLst>
              <a:ext uri="{FF2B5EF4-FFF2-40B4-BE49-F238E27FC236}">
                <a16:creationId xmlns:a16="http://schemas.microsoft.com/office/drawing/2014/main" id="{D294151A-8B8E-42B1-B5EC-C294009093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DA371A-1ABC-466A-AF04-A37AF02B7B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06CE9-2A81-44D2-AF8E-2DFCBB2357A7}" type="slidenum">
              <a:rPr lang="en-US" smtClean="0"/>
              <a:t>‹#›</a:t>
            </a:fld>
            <a:endParaRPr lang="en-US"/>
          </a:p>
        </p:txBody>
      </p:sp>
    </p:spTree>
    <p:extLst>
      <p:ext uri="{BB962C8B-B14F-4D97-AF65-F5344CB8AC3E}">
        <p14:creationId xmlns:p14="http://schemas.microsoft.com/office/powerpoint/2010/main" val="89489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6.xml"/><Relationship Id="rId5" Type="http://schemas.openxmlformats.org/officeDocument/2006/relationships/image" Target="../media/image26.jpg"/><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6.jpe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9.sv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hyperlink" Target="http://offthebeatenpathinillinois.blogspot.com/2016/10/oakdale-womens-reformatory.html" TargetMode="Externa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645A015-7377-497B-B4A7-BDB6C30616A4}"/>
              </a:ext>
            </a:extLst>
          </p:cNvPr>
          <p:cNvSpPr>
            <a:spLocks noGrp="1"/>
          </p:cNvSpPr>
          <p:nvPr>
            <p:ph type="title"/>
          </p:nvPr>
        </p:nvSpPr>
        <p:spPr>
          <a:xfrm>
            <a:off x="2555631" y="1441938"/>
            <a:ext cx="7080738" cy="3974124"/>
          </a:xfrm>
        </p:spPr>
        <p:txBody>
          <a:bodyPr>
            <a:normAutofit/>
          </a:bodyPr>
          <a:lstStyle/>
          <a:p>
            <a:pPr algn="ctr"/>
            <a:r>
              <a:rPr lang="en-US" sz="5400" dirty="0">
                <a:solidFill>
                  <a:schemeClr val="bg1">
                    <a:lumMod val="95000"/>
                    <a:lumOff val="5000"/>
                  </a:schemeClr>
                </a:solidFill>
              </a:rPr>
              <a:t>Expanding Opportunities for Justice Involved Individuals – The Transformational Path</a:t>
            </a:r>
          </a:p>
        </p:txBody>
      </p:sp>
    </p:spTree>
    <p:extLst>
      <p:ext uri="{BB962C8B-B14F-4D97-AF65-F5344CB8AC3E}">
        <p14:creationId xmlns:p14="http://schemas.microsoft.com/office/powerpoint/2010/main" val="415657573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CCCD19D-7756-4E78-BE84-A8ECED042FD1}"/>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The Times Are Changing</a:t>
            </a:r>
          </a:p>
        </p:txBody>
      </p:sp>
    </p:spTree>
    <p:extLst>
      <p:ext uri="{BB962C8B-B14F-4D97-AF65-F5344CB8AC3E}">
        <p14:creationId xmlns:p14="http://schemas.microsoft.com/office/powerpoint/2010/main" val="2323071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FE129-3F3C-4B20-BC3F-42AFD56F07CB}"/>
              </a:ext>
            </a:extLst>
          </p:cNvPr>
          <p:cNvSpPr>
            <a:spLocks noGrp="1"/>
          </p:cNvSpPr>
          <p:nvPr>
            <p:ph type="title"/>
          </p:nvPr>
        </p:nvSpPr>
        <p:spPr>
          <a:xfrm>
            <a:off x="804673" y="1445494"/>
            <a:ext cx="3616856" cy="4376572"/>
          </a:xfrm>
        </p:spPr>
        <p:txBody>
          <a:bodyPr vert="horz" lIns="91440" tIns="45720" rIns="91440" bIns="45720" rtlCol="0" anchor="ctr">
            <a:normAutofit/>
          </a:bodyPr>
          <a:lstStyle/>
          <a:p>
            <a:r>
              <a:rPr lang="en-US" sz="6600" b="0" i="0" kern="1200" dirty="0">
                <a:solidFill>
                  <a:schemeClr val="tx1"/>
                </a:solidFill>
                <a:effectLst/>
                <a:latin typeface="+mj-lt"/>
                <a:ea typeface="+mj-ea"/>
                <a:cs typeface="+mj-cs"/>
              </a:rPr>
              <a:t>Agency Mission</a:t>
            </a:r>
            <a:br>
              <a:rPr lang="en-US" sz="6600" b="0" i="0" kern="1200" dirty="0">
                <a:solidFill>
                  <a:schemeClr val="tx1"/>
                </a:solidFill>
                <a:effectLst/>
                <a:latin typeface="+mj-lt"/>
                <a:ea typeface="+mj-ea"/>
                <a:cs typeface="+mj-cs"/>
              </a:rPr>
            </a:br>
            <a:endParaRPr lang="en-US" sz="6600" kern="1200" dirty="0">
              <a:solidFill>
                <a:schemeClr val="tx1"/>
              </a:solidFill>
              <a:latin typeface="+mj-lt"/>
              <a:ea typeface="+mj-ea"/>
              <a:cs typeface="+mj-cs"/>
            </a:endParaRPr>
          </a:p>
        </p:txBody>
      </p:sp>
      <p:sp>
        <p:nvSpPr>
          <p:cNvPr id="19" name="Freeform: Shape 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EFF24E5-6B86-49A6-B305-1C2558A81181}"/>
              </a:ext>
            </a:extLst>
          </p:cNvPr>
          <p:cNvSpPr txBox="1"/>
          <p:nvPr/>
        </p:nvSpPr>
        <p:spPr>
          <a:xfrm>
            <a:off x="6096000" y="1399032"/>
            <a:ext cx="5501834" cy="4471416"/>
          </a:xfrm>
          <a:prstGeom prst="rect">
            <a:avLst/>
          </a:prstGeom>
        </p:spPr>
        <p:txBody>
          <a:bodyPr vert="horz" lIns="91440" tIns="45720" rIns="91440" bIns="45720" rtlCol="0" anchor="ctr">
            <a:normAutofit/>
          </a:bodyPr>
          <a:lstStyle/>
          <a:p>
            <a:pPr fontAlgn="base">
              <a:lnSpc>
                <a:spcPct val="90000"/>
              </a:lnSpc>
              <a:spcAft>
                <a:spcPts val="600"/>
              </a:spcAft>
            </a:pPr>
            <a:r>
              <a:rPr lang="en-US" sz="3600" b="0" i="1" dirty="0">
                <a:solidFill>
                  <a:schemeClr val="bg1"/>
                </a:solidFill>
                <a:effectLst/>
              </a:rPr>
              <a:t>To serve justice in Illinois and increase public safety by promoting positive change for those in custody, operating successful reentry programs, and reducing victimization.</a:t>
            </a:r>
            <a:endParaRPr lang="en-US" sz="3600" b="0" i="0" dirty="0">
              <a:solidFill>
                <a:schemeClr val="bg1"/>
              </a:solidFill>
              <a:effectLst/>
            </a:endParaRPr>
          </a:p>
        </p:txBody>
      </p:sp>
    </p:spTree>
    <p:extLst>
      <p:ext uri="{BB962C8B-B14F-4D97-AF65-F5344CB8AC3E}">
        <p14:creationId xmlns:p14="http://schemas.microsoft.com/office/powerpoint/2010/main" val="115072228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843A0BE-4CD0-4399-AF40-6ED48D2A0F64}"/>
              </a:ext>
            </a:extLst>
          </p:cNvPr>
          <p:cNvSpPr>
            <a:spLocks noGrp="1"/>
          </p:cNvSpPr>
          <p:nvPr>
            <p:ph type="title"/>
          </p:nvPr>
        </p:nvSpPr>
        <p:spPr>
          <a:xfrm>
            <a:off x="777240" y="731519"/>
            <a:ext cx="2845191" cy="3237579"/>
          </a:xfrm>
        </p:spPr>
        <p:txBody>
          <a:bodyPr vert="horz" lIns="91440" tIns="45720" rIns="91440" bIns="45720" rtlCol="0" anchor="ctr">
            <a:normAutofit/>
          </a:bodyPr>
          <a:lstStyle/>
          <a:p>
            <a:r>
              <a:rPr lang="en-US" sz="3800" kern="1200" dirty="0">
                <a:solidFill>
                  <a:srgbClr val="FFFFFF"/>
                </a:solidFill>
                <a:latin typeface="+mj-lt"/>
                <a:ea typeface="+mj-ea"/>
                <a:cs typeface="+mj-cs"/>
              </a:rPr>
              <a:t>Programs and Support</a:t>
            </a:r>
            <a:br>
              <a:rPr lang="en-US" sz="3800" kern="1200" dirty="0">
                <a:solidFill>
                  <a:srgbClr val="FFFFFF"/>
                </a:solidFill>
                <a:latin typeface="+mj-lt"/>
                <a:ea typeface="+mj-ea"/>
                <a:cs typeface="+mj-cs"/>
              </a:rPr>
            </a:br>
            <a:r>
              <a:rPr lang="en-US" sz="3800" kern="1200" dirty="0">
                <a:solidFill>
                  <a:srgbClr val="FFFFFF"/>
                </a:solidFill>
                <a:latin typeface="+mj-lt"/>
                <a:ea typeface="+mj-ea"/>
                <a:cs typeface="+mj-cs"/>
              </a:rPr>
              <a:t>Services’</a:t>
            </a:r>
            <a:br>
              <a:rPr lang="en-US" sz="3800" kern="1200" dirty="0">
                <a:solidFill>
                  <a:srgbClr val="FFFFFF"/>
                </a:solidFill>
                <a:latin typeface="+mj-lt"/>
                <a:ea typeface="+mj-ea"/>
                <a:cs typeface="+mj-cs"/>
              </a:rPr>
            </a:br>
            <a:r>
              <a:rPr lang="en-US" sz="3800" kern="1200" dirty="0">
                <a:solidFill>
                  <a:srgbClr val="FFFFFF"/>
                </a:solidFill>
                <a:latin typeface="+mj-lt"/>
                <a:ea typeface="+mj-ea"/>
                <a:cs typeface="+mj-cs"/>
              </a:rPr>
              <a:t>Mission</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F05CE5F-C76A-482E-B794-CD17C66AE728}"/>
              </a:ext>
            </a:extLst>
          </p:cNvPr>
          <p:cNvSpPr/>
          <p:nvPr/>
        </p:nvSpPr>
        <p:spPr>
          <a:xfrm>
            <a:off x="4379709" y="686862"/>
            <a:ext cx="7037591" cy="5475129"/>
          </a:xfrm>
          <a:prstGeom prst="rect">
            <a:avLst/>
          </a:prstGeom>
        </p:spPr>
        <p:txBody>
          <a:bodyPr vert="horz" lIns="91440" tIns="45720" rIns="91440" bIns="45720" rtlCol="0" anchor="ctr">
            <a:normAutofit/>
          </a:bodyPr>
          <a:lstStyle/>
          <a:p>
            <a:pPr>
              <a:lnSpc>
                <a:spcPct val="90000"/>
              </a:lnSpc>
              <a:spcAft>
                <a:spcPts val="600"/>
              </a:spcAft>
            </a:pPr>
            <a:r>
              <a:rPr lang="en-US" sz="2600" dirty="0"/>
              <a:t>The mission of the Division of Programs and Support Services is to provide a continuum of service for those committed to the Department of Corrections from the point of incarceration to discharge from parole by providing a system for the delivery of consistent and effective programs that meet the needs of the committed offender and that enhance their ability to become a productive member of society upon release.</a:t>
            </a:r>
          </a:p>
        </p:txBody>
      </p:sp>
    </p:spTree>
    <p:extLst>
      <p:ext uri="{BB962C8B-B14F-4D97-AF65-F5344CB8AC3E}">
        <p14:creationId xmlns:p14="http://schemas.microsoft.com/office/powerpoint/2010/main" val="2931444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BD01308-A8DD-46C8-B099-12C34DE802DC}"/>
              </a:ext>
            </a:extLst>
          </p:cNvPr>
          <p:cNvSpPr>
            <a:spLocks noGrp="1"/>
          </p:cNvSpPr>
          <p:nvPr>
            <p:ph type="title"/>
          </p:nvPr>
        </p:nvSpPr>
        <p:spPr>
          <a:xfrm>
            <a:off x="2555631" y="1441938"/>
            <a:ext cx="7080738" cy="3974124"/>
          </a:xfrm>
        </p:spPr>
        <p:txBody>
          <a:bodyPr vert="horz" lIns="91440" tIns="45720" rIns="91440" bIns="45720" rtlCol="0">
            <a:normAutofit/>
          </a:bodyPr>
          <a:lstStyle/>
          <a:p>
            <a:pPr algn="ctr"/>
            <a:r>
              <a:rPr lang="en-US" sz="5400" kern="1200">
                <a:solidFill>
                  <a:schemeClr val="bg1">
                    <a:lumMod val="95000"/>
                    <a:lumOff val="5000"/>
                  </a:schemeClr>
                </a:solidFill>
                <a:latin typeface="+mj-lt"/>
                <a:ea typeface="+mj-ea"/>
                <a:cs typeface="+mj-cs"/>
              </a:rPr>
              <a:t>How do we accomplish both of those missions?</a:t>
            </a:r>
          </a:p>
        </p:txBody>
      </p:sp>
    </p:spTree>
    <p:extLst>
      <p:ext uri="{BB962C8B-B14F-4D97-AF65-F5344CB8AC3E}">
        <p14:creationId xmlns:p14="http://schemas.microsoft.com/office/powerpoint/2010/main" val="412575714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41">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43">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45">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8974F5-E60A-43AA-87E7-6B4AEF7B4E1F}"/>
              </a:ext>
            </a:extLst>
          </p:cNvPr>
          <p:cNvSpPr>
            <a:spLocks noGrp="1"/>
          </p:cNvSpPr>
          <p:nvPr>
            <p:ph type="title"/>
          </p:nvPr>
        </p:nvSpPr>
        <p:spPr>
          <a:xfrm>
            <a:off x="1366160" y="1660121"/>
            <a:ext cx="9623404" cy="3305493"/>
          </a:xfrm>
        </p:spPr>
        <p:txBody>
          <a:bodyPr vert="horz" lIns="91440" tIns="45720" rIns="91440" bIns="45720" rtlCol="0" anchor="b">
            <a:normAutofit/>
          </a:bodyPr>
          <a:lstStyle/>
          <a:p>
            <a:r>
              <a:rPr lang="en-US" sz="7500" kern="1200">
                <a:solidFill>
                  <a:schemeClr val="tx1"/>
                </a:solidFill>
                <a:latin typeface="+mj-lt"/>
                <a:ea typeface="+mj-ea"/>
                <a:cs typeface="+mj-cs"/>
              </a:rPr>
              <a:t>Risk and Needs Assessment – the Driver of Program Delivery</a:t>
            </a:r>
          </a:p>
        </p:txBody>
      </p:sp>
    </p:spTree>
    <p:extLst>
      <p:ext uri="{BB962C8B-B14F-4D97-AF65-F5344CB8AC3E}">
        <p14:creationId xmlns:p14="http://schemas.microsoft.com/office/powerpoint/2010/main" val="3286588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32A67F-3598-4A13-8552-DA884FFCC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73" y="3320859"/>
            <a:ext cx="4573475" cy="2076333"/>
          </a:xfrm>
        </p:spPr>
        <p:txBody>
          <a:bodyPr vert="horz" lIns="91440" tIns="45720" rIns="91440" bIns="45720" rtlCol="0" anchor="t">
            <a:normAutofit/>
          </a:bodyPr>
          <a:lstStyle/>
          <a:p>
            <a:r>
              <a:rPr lang="en-US" sz="4800" kern="1200">
                <a:solidFill>
                  <a:schemeClr val="bg1"/>
                </a:solidFill>
                <a:latin typeface="+mj-lt"/>
                <a:ea typeface="+mj-ea"/>
                <a:cs typeface="+mj-cs"/>
              </a:rPr>
              <a:t>Implementation of the ORAS</a:t>
            </a:r>
          </a:p>
        </p:txBody>
      </p:sp>
      <p:sp>
        <p:nvSpPr>
          <p:cNvPr id="13" name="Freeform: Shape 12">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98EBA13-C937-430B-9523-439FE2109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descr="Checkmark">
            <a:extLst>
              <a:ext uri="{FF2B5EF4-FFF2-40B4-BE49-F238E27FC236}">
                <a16:creationId xmlns:a16="http://schemas.microsoft.com/office/drawing/2014/main" id="{0A7BCBE5-3C3F-B252-0276-362E389617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10424" y="1845770"/>
            <a:ext cx="4333875" cy="4333875"/>
          </a:xfrm>
          <a:prstGeom prst="rect">
            <a:avLst/>
          </a:prstGeom>
        </p:spPr>
      </p:pic>
    </p:spTree>
    <p:extLst>
      <p:ext uri="{BB962C8B-B14F-4D97-AF65-F5344CB8AC3E}">
        <p14:creationId xmlns:p14="http://schemas.microsoft.com/office/powerpoint/2010/main" val="1954783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14575E3-F443-4C49-97C9-A311D796BC63}"/>
              </a:ext>
            </a:extLst>
          </p:cNvPr>
          <p:cNvSpPr>
            <a:spLocks noGrp="1"/>
          </p:cNvSpPr>
          <p:nvPr>
            <p:ph type="title"/>
          </p:nvPr>
        </p:nvSpPr>
        <p:spPr>
          <a:xfrm>
            <a:off x="1100669" y="1097339"/>
            <a:ext cx="10011831" cy="2623885"/>
          </a:xfrm>
        </p:spPr>
        <p:txBody>
          <a:bodyPr vert="horz" lIns="91440" tIns="45720" rIns="91440" bIns="45720" rtlCol="0" anchor="ctr">
            <a:normAutofit/>
          </a:bodyPr>
          <a:lstStyle/>
          <a:p>
            <a:pPr algn="ctr"/>
            <a:r>
              <a:rPr lang="en-US" sz="6100" kern="1200">
                <a:solidFill>
                  <a:srgbClr val="FFFFFF"/>
                </a:solidFill>
                <a:latin typeface="+mj-lt"/>
                <a:ea typeface="+mj-ea"/>
                <a:cs typeface="+mj-cs"/>
              </a:rPr>
              <a:t>Programming and Education are key to ending cycles of poverty and crime</a:t>
            </a:r>
          </a:p>
        </p:txBody>
      </p:sp>
      <p:sp>
        <p:nvSpPr>
          <p:cNvPr id="10" name="Rectangle 9">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17136"/>
            <a:ext cx="2112264"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3989" y="4521269"/>
            <a:ext cx="672083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a:extLst>
              <a:ext uri="{FF2B5EF4-FFF2-40B4-BE49-F238E27FC236}">
                <a16:creationId xmlns:a16="http://schemas.microsoft.com/office/drawing/2014/main" id="{40EA44FA-FA3F-4155-8DD5-9A69B3087F92}"/>
              </a:ext>
            </a:extLst>
          </p:cNvPr>
          <p:cNvSpPr>
            <a:spLocks noGrp="1"/>
          </p:cNvSpPr>
          <p:nvPr>
            <p:ph idx="1"/>
          </p:nvPr>
        </p:nvSpPr>
        <p:spPr>
          <a:xfrm>
            <a:off x="3226159" y="4843002"/>
            <a:ext cx="5760850" cy="1234345"/>
          </a:xfrm>
        </p:spPr>
        <p:txBody>
          <a:bodyPr vert="horz" lIns="91440" tIns="45720" rIns="91440" bIns="45720" rtlCol="0" anchor="ctr">
            <a:normAutofit/>
          </a:bodyPr>
          <a:lstStyle/>
          <a:p>
            <a:pPr marL="0" indent="0" algn="ctr">
              <a:buNone/>
            </a:pPr>
            <a:r>
              <a:rPr lang="en-US" sz="2600" kern="1200">
                <a:solidFill>
                  <a:schemeClr val="tx1">
                    <a:lumMod val="95000"/>
                    <a:lumOff val="5000"/>
                  </a:schemeClr>
                </a:solidFill>
                <a:latin typeface="+mn-lt"/>
                <a:ea typeface="+mn-ea"/>
                <a:cs typeface="+mn-cs"/>
              </a:rPr>
              <a:t>How are we furthering our programming with the men and women in custody?</a:t>
            </a: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072767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E7799BEA-8817-4985-A3FE-1E659132C973}"/>
              </a:ext>
            </a:extLst>
          </p:cNvPr>
          <p:cNvSpPr>
            <a:spLocks noGrp="1"/>
          </p:cNvSpPr>
          <p:nvPr>
            <p:ph type="title"/>
          </p:nvPr>
        </p:nvSpPr>
        <p:spPr>
          <a:xfrm>
            <a:off x="753925" y="2076450"/>
            <a:ext cx="10684151" cy="1345134"/>
          </a:xfrm>
        </p:spPr>
        <p:txBody>
          <a:bodyPr vert="horz" lIns="91440" tIns="45720" rIns="91440" bIns="45720" rtlCol="0" anchor="ctr">
            <a:normAutofit/>
          </a:bodyPr>
          <a:lstStyle/>
          <a:p>
            <a:pPr algn="ctr"/>
            <a:r>
              <a:rPr lang="en-US" sz="5600" kern="1200" dirty="0">
                <a:solidFill>
                  <a:srgbClr val="FFFFFF"/>
                </a:solidFill>
                <a:latin typeface="+mj-lt"/>
                <a:ea typeface="+mj-ea"/>
                <a:cs typeface="+mj-cs"/>
              </a:rPr>
              <a:t>PROGRAMMING!!!!!!!!!!</a:t>
            </a:r>
          </a:p>
        </p:txBody>
      </p:sp>
    </p:spTree>
    <p:extLst>
      <p:ext uri="{BB962C8B-B14F-4D97-AF65-F5344CB8AC3E}">
        <p14:creationId xmlns:p14="http://schemas.microsoft.com/office/powerpoint/2010/main" val="3171128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Freeform: Shape 1034">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60BA6E-8466-47AE-9A1F-21ED5992EE1C}"/>
              </a:ext>
            </a:extLst>
          </p:cNvPr>
          <p:cNvSpPr>
            <a:spLocks noGrp="1"/>
          </p:cNvSpPr>
          <p:nvPr>
            <p:ph type="title"/>
          </p:nvPr>
        </p:nvSpPr>
        <p:spPr>
          <a:xfrm>
            <a:off x="804672" y="338328"/>
            <a:ext cx="3877056" cy="2249424"/>
          </a:xfrm>
        </p:spPr>
        <p:txBody>
          <a:bodyPr vert="horz" lIns="91440" tIns="45720" rIns="91440" bIns="45720" rtlCol="0" anchor="b">
            <a:normAutofit/>
          </a:bodyPr>
          <a:lstStyle/>
          <a:p>
            <a:r>
              <a:rPr lang="en-US" sz="5000"/>
              <a:t>Sheridan Correctional Center</a:t>
            </a:r>
          </a:p>
        </p:txBody>
      </p:sp>
      <p:pic>
        <p:nvPicPr>
          <p:cNvPr id="3" name="Picture 2">
            <a:extLst>
              <a:ext uri="{FF2B5EF4-FFF2-40B4-BE49-F238E27FC236}">
                <a16:creationId xmlns:a16="http://schemas.microsoft.com/office/drawing/2014/main" id="{C571838F-B6B6-47FE-8A5A-EACFF27E7C73}"/>
              </a:ext>
            </a:extLst>
          </p:cNvPr>
          <p:cNvPicPr>
            <a:picLocks noChangeAspect="1"/>
          </p:cNvPicPr>
          <p:nvPr/>
        </p:nvPicPr>
        <p:blipFill>
          <a:blip r:embed="rId2"/>
          <a:stretch>
            <a:fillRect/>
          </a:stretch>
        </p:blipFill>
        <p:spPr>
          <a:xfrm>
            <a:off x="7558989" y="272214"/>
            <a:ext cx="3531069" cy="2611316"/>
          </a:xfrm>
          <a:prstGeom prst="rect">
            <a:avLst/>
          </a:prstGeom>
        </p:spPr>
      </p:pic>
      <p:pic>
        <p:nvPicPr>
          <p:cNvPr id="1026" name="Picture 2" descr="Sheridan Correctional Center — John Howard Association of Illinois">
            <a:extLst>
              <a:ext uri="{FF2B5EF4-FFF2-40B4-BE49-F238E27FC236}">
                <a16:creationId xmlns:a16="http://schemas.microsoft.com/office/drawing/2014/main" id="{1CAA3E46-BDD5-4085-8447-29F5814F462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26437" y="3155743"/>
            <a:ext cx="4729456" cy="3147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36444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E414A6-123F-4E01-B92F-306CBACB57AD}"/>
              </a:ext>
            </a:extLst>
          </p:cNvPr>
          <p:cNvSpPr>
            <a:spLocks noGrp="1"/>
          </p:cNvSpPr>
          <p:nvPr>
            <p:ph type="title"/>
          </p:nvPr>
        </p:nvSpPr>
        <p:spPr>
          <a:xfrm>
            <a:off x="838200" y="557189"/>
            <a:ext cx="3374136" cy="5567891"/>
          </a:xfrm>
        </p:spPr>
        <p:txBody>
          <a:bodyPr vert="horz" lIns="91440" tIns="45720" rIns="91440" bIns="45720" rtlCol="0" anchor="ctr">
            <a:normAutofit/>
          </a:bodyPr>
          <a:lstStyle/>
          <a:p>
            <a:r>
              <a:rPr lang="en-US" sz="4800" kern="1200">
                <a:solidFill>
                  <a:schemeClr val="tx1"/>
                </a:solidFill>
                <a:latin typeface="+mj-lt"/>
                <a:ea typeface="+mj-ea"/>
                <a:cs typeface="+mj-cs"/>
              </a:rPr>
              <a:t>Sheridan Correctional Center</a:t>
            </a:r>
          </a:p>
        </p:txBody>
      </p:sp>
      <p:graphicFrame>
        <p:nvGraphicFramePr>
          <p:cNvPr id="19" name="TextBox 3">
            <a:extLst>
              <a:ext uri="{FF2B5EF4-FFF2-40B4-BE49-F238E27FC236}">
                <a16:creationId xmlns:a16="http://schemas.microsoft.com/office/drawing/2014/main" id="{1562D208-9C38-F618-312C-CBCD3B38DF6B}"/>
              </a:ext>
            </a:extLst>
          </p:cNvPr>
          <p:cNvGraphicFramePr/>
          <p:nvPr>
            <p:extLst>
              <p:ext uri="{D42A27DB-BD31-4B8C-83A1-F6EECF244321}">
                <p14:modId xmlns:p14="http://schemas.microsoft.com/office/powerpoint/2010/main" val="3633722583"/>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7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7027C52-EAEF-417D-B99C-DBFD6D1345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9400" y="0"/>
            <a:ext cx="1191260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F0977BDD-F21B-4E52-8FAE-69AA18080B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9933" t="3964" b="3964"/>
          <a:stretch/>
        </p:blipFill>
        <p:spPr>
          <a:xfrm flipH="1">
            <a:off x="5562194" y="1"/>
            <a:ext cx="6629806"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6" name="Rectangle 25">
            <a:extLst>
              <a:ext uri="{FF2B5EF4-FFF2-40B4-BE49-F238E27FC236}">
                <a16:creationId xmlns:a16="http://schemas.microsoft.com/office/drawing/2014/main" id="{9FF39A25-DBCE-442D-A2E3-C0FE3312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0073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B571DC-C340-4511-A34A-2C256086570E}"/>
              </a:ext>
            </a:extLst>
          </p:cNvPr>
          <p:cNvSpPr>
            <a:spLocks noGrp="1"/>
          </p:cNvSpPr>
          <p:nvPr>
            <p:ph type="title"/>
          </p:nvPr>
        </p:nvSpPr>
        <p:spPr>
          <a:xfrm>
            <a:off x="640079" y="1055098"/>
            <a:ext cx="5760719" cy="4747805"/>
          </a:xfrm>
        </p:spPr>
        <p:txBody>
          <a:bodyPr vert="horz" lIns="91440" tIns="45720" rIns="91440" bIns="45720" rtlCol="0" anchor="ctr">
            <a:normAutofit/>
          </a:bodyPr>
          <a:lstStyle/>
          <a:p>
            <a:r>
              <a:rPr lang="en-US" sz="6600" kern="1200" dirty="0">
                <a:solidFill>
                  <a:srgbClr val="000000"/>
                </a:solidFill>
                <a:latin typeface="+mj-lt"/>
                <a:ea typeface="+mj-ea"/>
                <a:cs typeface="+mj-cs"/>
              </a:rPr>
              <a:t>The Evolution of Corrections – some historical perspective to begin</a:t>
            </a:r>
          </a:p>
        </p:txBody>
      </p:sp>
    </p:spTree>
    <p:extLst>
      <p:ext uri="{BB962C8B-B14F-4D97-AF65-F5344CB8AC3E}">
        <p14:creationId xmlns:p14="http://schemas.microsoft.com/office/powerpoint/2010/main" val="3175793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9" name="Rectangle 2058">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Freeform: Shape 2062">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8605974-14D8-4F25-8CC4-192D9266534C}"/>
              </a:ext>
            </a:extLst>
          </p:cNvPr>
          <p:cNvSpPr>
            <a:spLocks noGrp="1"/>
          </p:cNvSpPr>
          <p:nvPr>
            <p:ph type="title"/>
          </p:nvPr>
        </p:nvSpPr>
        <p:spPr>
          <a:xfrm>
            <a:off x="804672" y="1122361"/>
            <a:ext cx="3308130" cy="3516751"/>
          </a:xfrm>
        </p:spPr>
        <p:txBody>
          <a:bodyPr vert="horz" lIns="91440" tIns="45720" rIns="91440" bIns="45720" rtlCol="0" anchor="b">
            <a:normAutofit fontScale="90000"/>
          </a:bodyPr>
          <a:lstStyle/>
          <a:p>
            <a:r>
              <a:rPr lang="en-US" sz="4900" kern="1200" dirty="0">
                <a:solidFill>
                  <a:srgbClr val="FFFFFF"/>
                </a:solidFill>
                <a:latin typeface="+mj-lt"/>
                <a:ea typeface="+mj-ea"/>
                <a:cs typeface="+mj-cs"/>
              </a:rPr>
              <a:t>Southwestern</a:t>
            </a:r>
            <a:br>
              <a:rPr lang="en-US" sz="4900" kern="1200" dirty="0">
                <a:solidFill>
                  <a:srgbClr val="FFFFFF"/>
                </a:solidFill>
                <a:latin typeface="+mj-lt"/>
                <a:ea typeface="+mj-ea"/>
                <a:cs typeface="+mj-cs"/>
              </a:rPr>
            </a:br>
            <a:r>
              <a:rPr lang="en-US" sz="4900" kern="1200" dirty="0">
                <a:solidFill>
                  <a:srgbClr val="FFFFFF"/>
                </a:solidFill>
                <a:latin typeface="+mj-lt"/>
                <a:ea typeface="+mj-ea"/>
                <a:cs typeface="+mj-cs"/>
              </a:rPr>
              <a:t>Correctional</a:t>
            </a:r>
            <a:br>
              <a:rPr lang="en-US" sz="4900" kern="1200" dirty="0">
                <a:solidFill>
                  <a:srgbClr val="FFFFFF"/>
                </a:solidFill>
                <a:latin typeface="+mj-lt"/>
                <a:ea typeface="+mj-ea"/>
                <a:cs typeface="+mj-cs"/>
              </a:rPr>
            </a:br>
            <a:r>
              <a:rPr lang="en-US" sz="4900" kern="1200" dirty="0">
                <a:solidFill>
                  <a:srgbClr val="FFFFFF"/>
                </a:solidFill>
                <a:latin typeface="+mj-lt"/>
                <a:ea typeface="+mj-ea"/>
                <a:cs typeface="+mj-cs"/>
              </a:rPr>
              <a:t>Center</a:t>
            </a:r>
            <a:br>
              <a:rPr lang="en-US" sz="5400" kern="1200" dirty="0">
                <a:solidFill>
                  <a:srgbClr val="FFFFFF"/>
                </a:solidFill>
                <a:latin typeface="+mj-lt"/>
                <a:ea typeface="+mj-ea"/>
                <a:cs typeface="+mj-cs"/>
              </a:rPr>
            </a:br>
            <a:endParaRPr lang="en-US" sz="5400" kern="1200" dirty="0">
              <a:solidFill>
                <a:srgbClr val="FFFFFF"/>
              </a:solidFill>
              <a:latin typeface="+mj-lt"/>
              <a:ea typeface="+mj-ea"/>
              <a:cs typeface="+mj-cs"/>
            </a:endParaRPr>
          </a:p>
        </p:txBody>
      </p:sp>
      <p:pic>
        <p:nvPicPr>
          <p:cNvPr id="2050" name="Picture 2" descr="Flu outbreak prompts lockdown at Metro East prison - YouTube">
            <a:extLst>
              <a:ext uri="{FF2B5EF4-FFF2-40B4-BE49-F238E27FC236}">
                <a16:creationId xmlns:a16="http://schemas.microsoft.com/office/drawing/2014/main" id="{334EA0A5-14BF-400E-9A7E-8B401366D3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4242"/>
          <a:stretch/>
        </p:blipFill>
        <p:spPr bwMode="auto">
          <a:xfrm>
            <a:off x="5320995" y="412517"/>
            <a:ext cx="6274295" cy="30131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aduation held at Illinois DOC facility for 3 in-prison reentry programs">
            <a:extLst>
              <a:ext uri="{FF2B5EF4-FFF2-40B4-BE49-F238E27FC236}">
                <a16:creationId xmlns:a16="http://schemas.microsoft.com/office/drawing/2014/main" id="{B74E7DF3-1386-4F25-B901-3EDD839663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96" r="2262" b="1"/>
          <a:stretch/>
        </p:blipFill>
        <p:spPr bwMode="auto">
          <a:xfrm>
            <a:off x="5320995" y="3747453"/>
            <a:ext cx="3059687" cy="24194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outhwestern Illinois Correctional Center inmates receive addictions  training certification - GEO Reentry Services">
            <a:extLst>
              <a:ext uri="{FF2B5EF4-FFF2-40B4-BE49-F238E27FC236}">
                <a16:creationId xmlns:a16="http://schemas.microsoft.com/office/drawing/2014/main" id="{EA056AB0-7F3C-4031-9DF7-6F509DCCA2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48" r="1489" b="-2"/>
          <a:stretch/>
        </p:blipFill>
        <p:spPr bwMode="auto">
          <a:xfrm>
            <a:off x="8535603" y="3747453"/>
            <a:ext cx="3059687" cy="2419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095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2C995E7-3E08-4648-9AF8-F01D6C40E227}"/>
              </a:ext>
            </a:extLst>
          </p:cNvPr>
          <p:cNvSpPr>
            <a:spLocks noGrp="1"/>
          </p:cNvSpPr>
          <p:nvPr>
            <p:ph type="title"/>
          </p:nvPr>
        </p:nvSpPr>
        <p:spPr>
          <a:xfrm>
            <a:off x="731520" y="731520"/>
            <a:ext cx="6089904" cy="1426464"/>
          </a:xfrm>
        </p:spPr>
        <p:txBody>
          <a:bodyPr vert="horz" lIns="91440" tIns="45720" rIns="91440" bIns="45720" rtlCol="0" anchor="ctr">
            <a:normAutofit/>
          </a:bodyPr>
          <a:lstStyle/>
          <a:p>
            <a:r>
              <a:rPr lang="en-US" sz="4400" kern="1200" dirty="0">
                <a:solidFill>
                  <a:srgbClr val="FFFFFF"/>
                </a:solidFill>
                <a:latin typeface="+mj-lt"/>
                <a:ea typeface="+mj-ea"/>
                <a:cs typeface="+mj-cs"/>
              </a:rPr>
              <a:t>Southwestern Illinois Correctional Center</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58AAEAF-DA00-44DF-AEBA-DD039E53D13D}"/>
              </a:ext>
            </a:extLst>
          </p:cNvPr>
          <p:cNvSpPr txBox="1"/>
          <p:nvPr/>
        </p:nvSpPr>
        <p:spPr>
          <a:xfrm>
            <a:off x="789456" y="2798385"/>
            <a:ext cx="10597729" cy="3283260"/>
          </a:xfrm>
          <a:prstGeom prst="rect">
            <a:avLst/>
          </a:prstGeom>
        </p:spPr>
        <p:txBody>
          <a:bodyPr vert="horz" lIns="91440" tIns="45720" rIns="91440" bIns="45720" rtlCol="0" anchor="ctr">
            <a:normAutofit/>
          </a:bodyPr>
          <a:lstStyle/>
          <a:p>
            <a:pPr>
              <a:lnSpc>
                <a:spcPct val="90000"/>
              </a:lnSpc>
              <a:spcAft>
                <a:spcPts val="600"/>
              </a:spcAft>
            </a:pPr>
            <a:endParaRPr lang="en-US" sz="2300" dirty="0"/>
          </a:p>
        </p:txBody>
      </p:sp>
      <p:sp>
        <p:nvSpPr>
          <p:cNvPr id="10" name="TextBox 9">
            <a:extLst>
              <a:ext uri="{FF2B5EF4-FFF2-40B4-BE49-F238E27FC236}">
                <a16:creationId xmlns:a16="http://schemas.microsoft.com/office/drawing/2014/main" id="{14647A9D-34FB-468A-B458-8B2839079751}"/>
              </a:ext>
            </a:extLst>
          </p:cNvPr>
          <p:cNvSpPr txBox="1"/>
          <p:nvPr/>
        </p:nvSpPr>
        <p:spPr>
          <a:xfrm>
            <a:off x="804815" y="2864589"/>
            <a:ext cx="9873842" cy="3539430"/>
          </a:xfrm>
          <a:prstGeom prst="rect">
            <a:avLst/>
          </a:prstGeom>
          <a:noFill/>
        </p:spPr>
        <p:txBody>
          <a:bodyPr wrap="square">
            <a:spAutoFit/>
          </a:bodyPr>
          <a:lstStyle/>
          <a:p>
            <a:r>
              <a:rPr lang="en-US" sz="2800" b="0" i="0" dirty="0">
                <a:solidFill>
                  <a:srgbClr val="000E14"/>
                </a:solidFill>
                <a:effectLst/>
                <a:latin typeface="-apple-system"/>
              </a:rPr>
              <a:t>Southwestern Illinois Correctional Center in East St. Louis was established as a first-of-its-kind national model for reducing crime and recidivism among Meth offenders. The </a:t>
            </a:r>
            <a:r>
              <a:rPr lang="en-US" sz="2800" dirty="0">
                <a:solidFill>
                  <a:srgbClr val="000E14"/>
                </a:solidFill>
                <a:latin typeface="-apple-system"/>
              </a:rPr>
              <a:t>facility </a:t>
            </a:r>
            <a:r>
              <a:rPr lang="en-US" sz="2800" b="0" i="0" dirty="0">
                <a:solidFill>
                  <a:srgbClr val="000E14"/>
                </a:solidFill>
                <a:effectLst/>
                <a:latin typeface="-apple-system"/>
              </a:rPr>
              <a:t>and reentry </a:t>
            </a:r>
            <a:r>
              <a:rPr lang="en-US" sz="2800" dirty="0">
                <a:solidFill>
                  <a:srgbClr val="000E14"/>
                </a:solidFill>
                <a:latin typeface="-apple-system"/>
              </a:rPr>
              <a:t>p</a:t>
            </a:r>
            <a:r>
              <a:rPr lang="en-US" sz="2800" b="0" i="0" dirty="0">
                <a:solidFill>
                  <a:srgbClr val="000E14"/>
                </a:solidFill>
                <a:effectLst/>
                <a:latin typeface="-apple-system"/>
              </a:rPr>
              <a:t>rogram focused on specific challenges facing people addicted to Meth so they can lead productive crime-and drug-free lives once they return to their families and communities.  The program is now open to individuals who have other substance use disorders as well.</a:t>
            </a:r>
            <a:endParaRPr lang="en-US" sz="2800" dirty="0"/>
          </a:p>
        </p:txBody>
      </p:sp>
    </p:spTree>
    <p:extLst>
      <p:ext uri="{BB962C8B-B14F-4D97-AF65-F5344CB8AC3E}">
        <p14:creationId xmlns:p14="http://schemas.microsoft.com/office/powerpoint/2010/main" val="2118336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C9DA8E7-EEAC-4ED0-9183-89030CEB6E4E}"/>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3400" kern="1200">
                <a:solidFill>
                  <a:srgbClr val="FFFFFF"/>
                </a:solidFill>
                <a:latin typeface="+mj-lt"/>
                <a:ea typeface="+mj-ea"/>
                <a:cs typeface="+mj-cs"/>
              </a:rPr>
              <a:t>Decatur Correctional Center – Moms/Babies and Family Reunification Units</a:t>
            </a:r>
          </a:p>
        </p:txBody>
      </p:sp>
      <p:pic>
        <p:nvPicPr>
          <p:cNvPr id="2054" name="Picture 6" descr="Image result for decatur correctional center">
            <a:extLst>
              <a:ext uri="{FF2B5EF4-FFF2-40B4-BE49-F238E27FC236}">
                <a16:creationId xmlns:a16="http://schemas.microsoft.com/office/drawing/2014/main" id="{1C10E71F-A65E-4249-A2C8-92C0F94F55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05" r="2019"/>
          <a:stretch/>
        </p:blipFill>
        <p:spPr bwMode="auto">
          <a:xfrm>
            <a:off x="317635" y="321733"/>
            <a:ext cx="4151681" cy="30268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ecatur correctional center">
            <a:extLst>
              <a:ext uri="{FF2B5EF4-FFF2-40B4-BE49-F238E27FC236}">
                <a16:creationId xmlns:a16="http://schemas.microsoft.com/office/drawing/2014/main" id="{ADA2CD69-D18A-44E6-AB5E-A5BFB06E36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104"/>
          <a:stretch/>
        </p:blipFill>
        <p:spPr bwMode="auto">
          <a:xfrm>
            <a:off x="4638955" y="321733"/>
            <a:ext cx="3539976" cy="29858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edroom with a bed in a room&#10;&#10;Description automatically generated">
            <a:extLst>
              <a:ext uri="{FF2B5EF4-FFF2-40B4-BE49-F238E27FC236}">
                <a16:creationId xmlns:a16="http://schemas.microsoft.com/office/drawing/2014/main" id="{D29B35DC-15F7-4F56-A64A-435D4A6C74DA}"/>
              </a:ext>
            </a:extLst>
          </p:cNvPr>
          <p:cNvPicPr>
            <a:picLocks noChangeAspect="1"/>
          </p:cNvPicPr>
          <p:nvPr/>
        </p:nvPicPr>
        <p:blipFill rotWithShape="1">
          <a:blip r:embed="rId4">
            <a:extLst>
              <a:ext uri="{28A0092B-C50C-407E-A947-70E740481C1C}">
                <a14:useLocalDpi xmlns:a14="http://schemas.microsoft.com/office/drawing/2010/main" val="0"/>
              </a:ext>
            </a:extLst>
          </a:blip>
          <a:srcRect l="6608" r="14594"/>
          <a:stretch/>
        </p:blipFill>
        <p:spPr>
          <a:xfrm>
            <a:off x="8348570" y="321734"/>
            <a:ext cx="3535590" cy="2985818"/>
          </a:xfrm>
          <a:prstGeom prst="rect">
            <a:avLst/>
          </a:prstGeom>
        </p:spPr>
      </p:pic>
      <p:cxnSp>
        <p:nvCxnSpPr>
          <p:cNvPr id="77" name="Straight Connector 76">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0" name="Picture 2" descr="Image result for decatur correctional center">
            <a:extLst>
              <a:ext uri="{FF2B5EF4-FFF2-40B4-BE49-F238E27FC236}">
                <a16:creationId xmlns:a16="http://schemas.microsoft.com/office/drawing/2014/main" id="{CA76FC4C-B8C7-48F8-BB1A-89E21D99CBD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73" r="5358"/>
          <a:stretch/>
        </p:blipFill>
        <p:spPr bwMode="auto">
          <a:xfrm>
            <a:off x="317635" y="3509433"/>
            <a:ext cx="4160452" cy="302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469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29CBED2E-8131-43EB-99E1-D01EC4CFA6B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500" kern="1200">
                <a:solidFill>
                  <a:srgbClr val="FFFFFF"/>
                </a:solidFill>
                <a:latin typeface="+mj-lt"/>
                <a:ea typeface="+mj-ea"/>
                <a:cs typeface="+mj-cs"/>
              </a:rPr>
              <a:t>Logan Correctional Center – utlizing gender responsive treatment and care</a:t>
            </a:r>
          </a:p>
        </p:txBody>
      </p:sp>
      <p:pic>
        <p:nvPicPr>
          <p:cNvPr id="7" name="Picture 6" descr="A group of people standing in front of a crowd&#10;&#10;Description automatically generated">
            <a:extLst>
              <a:ext uri="{FF2B5EF4-FFF2-40B4-BE49-F238E27FC236}">
                <a16:creationId xmlns:a16="http://schemas.microsoft.com/office/drawing/2014/main" id="{C558A49C-B0DC-4BA0-9779-0B30B609E85D}"/>
              </a:ext>
            </a:extLst>
          </p:cNvPr>
          <p:cNvPicPr>
            <a:picLocks noChangeAspect="1"/>
          </p:cNvPicPr>
          <p:nvPr/>
        </p:nvPicPr>
        <p:blipFill rotWithShape="1">
          <a:blip r:embed="rId2">
            <a:extLst>
              <a:ext uri="{28A0092B-C50C-407E-A947-70E740481C1C}">
                <a14:useLocalDpi xmlns:a14="http://schemas.microsoft.com/office/drawing/2010/main" val="0"/>
              </a:ext>
            </a:extLst>
          </a:blip>
          <a:srcRect r="-2" b="7842"/>
          <a:stretch/>
        </p:blipFill>
        <p:spPr>
          <a:xfrm>
            <a:off x="4776788" y="695324"/>
            <a:ext cx="3346450" cy="3152775"/>
          </a:xfrm>
          <a:prstGeom prst="rect">
            <a:avLst/>
          </a:prstGeom>
        </p:spPr>
      </p:pic>
      <p:pic>
        <p:nvPicPr>
          <p:cNvPr id="9" name="Picture 8" descr="A group of people performing on a counter&#10;&#10;Description automatically generated">
            <a:extLst>
              <a:ext uri="{FF2B5EF4-FFF2-40B4-BE49-F238E27FC236}">
                <a16:creationId xmlns:a16="http://schemas.microsoft.com/office/drawing/2014/main" id="{3F56790E-8FB2-4201-8302-FCE485774BA4}"/>
              </a:ext>
            </a:extLst>
          </p:cNvPr>
          <p:cNvPicPr>
            <a:picLocks noChangeAspect="1"/>
          </p:cNvPicPr>
          <p:nvPr/>
        </p:nvPicPr>
        <p:blipFill rotWithShape="1">
          <a:blip r:embed="rId3">
            <a:extLst>
              <a:ext uri="{28A0092B-C50C-407E-A947-70E740481C1C}">
                <a14:useLocalDpi xmlns:a14="http://schemas.microsoft.com/office/drawing/2010/main" val="0"/>
              </a:ext>
            </a:extLst>
          </a:blip>
          <a:srcRect l="11045" r="16689" b="-2"/>
          <a:stretch/>
        </p:blipFill>
        <p:spPr>
          <a:xfrm>
            <a:off x="8205788" y="695325"/>
            <a:ext cx="3349625" cy="3070225"/>
          </a:xfrm>
          <a:prstGeom prst="rect">
            <a:avLst/>
          </a:prstGeom>
        </p:spPr>
      </p:pic>
      <p:pic>
        <p:nvPicPr>
          <p:cNvPr id="3" name="Picture 2" descr="A house that has a sign on the side of a building&#10;&#10;Description automatically generated">
            <a:extLst>
              <a:ext uri="{FF2B5EF4-FFF2-40B4-BE49-F238E27FC236}">
                <a16:creationId xmlns:a16="http://schemas.microsoft.com/office/drawing/2014/main" id="{74B441F1-1B8A-4AF5-80DC-739B2DDF3D3C}"/>
              </a:ext>
            </a:extLst>
          </p:cNvPr>
          <p:cNvPicPr>
            <a:picLocks noChangeAspect="1"/>
          </p:cNvPicPr>
          <p:nvPr/>
        </p:nvPicPr>
        <p:blipFill rotWithShape="1">
          <a:blip r:embed="rId4">
            <a:extLst>
              <a:ext uri="{28A0092B-C50C-407E-A947-70E740481C1C}">
                <a14:useLocalDpi xmlns:a14="http://schemas.microsoft.com/office/drawing/2010/main" val="0"/>
              </a:ext>
            </a:extLst>
          </a:blip>
          <a:srcRect l="23443" r="20498" b="2"/>
          <a:stretch/>
        </p:blipFill>
        <p:spPr>
          <a:xfrm>
            <a:off x="4776788" y="4255911"/>
            <a:ext cx="3346450" cy="1884539"/>
          </a:xfrm>
          <a:prstGeom prst="rect">
            <a:avLst/>
          </a:prstGeom>
        </p:spPr>
      </p:pic>
      <p:pic>
        <p:nvPicPr>
          <p:cNvPr id="5" name="Picture 4" descr="A girl in a pink room&#10;&#10;Description automatically generated">
            <a:extLst>
              <a:ext uri="{FF2B5EF4-FFF2-40B4-BE49-F238E27FC236}">
                <a16:creationId xmlns:a16="http://schemas.microsoft.com/office/drawing/2014/main" id="{8F916886-5D8A-493E-BD76-7CCCFAD42FFC}"/>
              </a:ext>
            </a:extLst>
          </p:cNvPr>
          <p:cNvPicPr>
            <a:picLocks noChangeAspect="1"/>
          </p:cNvPicPr>
          <p:nvPr/>
        </p:nvPicPr>
        <p:blipFill rotWithShape="1">
          <a:blip r:embed="rId5">
            <a:extLst>
              <a:ext uri="{28A0092B-C50C-407E-A947-70E740481C1C}">
                <a14:useLocalDpi xmlns:a14="http://schemas.microsoft.com/office/drawing/2010/main" val="0"/>
              </a:ext>
            </a:extLst>
          </a:blip>
          <a:srcRect l="4686" r="-1" b="-1"/>
          <a:stretch/>
        </p:blipFill>
        <p:spPr>
          <a:xfrm>
            <a:off x="8205788" y="3848100"/>
            <a:ext cx="3349625" cy="2292350"/>
          </a:xfrm>
          <a:prstGeom prst="rect">
            <a:avLst/>
          </a:prstGeom>
        </p:spPr>
      </p:pic>
    </p:spTree>
    <p:extLst>
      <p:ext uri="{BB962C8B-B14F-4D97-AF65-F5344CB8AC3E}">
        <p14:creationId xmlns:p14="http://schemas.microsoft.com/office/powerpoint/2010/main" val="736496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41692-5A52-4AD8-AC68-C5557409C6AD}"/>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547530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782157-4B09-4C5B-B985-C094F2075E61}"/>
              </a:ext>
            </a:extLst>
          </p:cNvPr>
          <p:cNvPicPr>
            <a:picLocks noChangeAspect="1"/>
          </p:cNvPicPr>
          <p:nvPr/>
        </p:nvPicPr>
        <p:blipFill rotWithShape="1">
          <a:blip r:embed="rId2"/>
          <a:srcRect/>
          <a:stretch/>
        </p:blipFill>
        <p:spPr>
          <a:xfrm>
            <a:off x="20" y="10"/>
            <a:ext cx="12191980" cy="6857990"/>
          </a:xfrm>
          <a:prstGeom prst="rect">
            <a:avLst/>
          </a:prstGeom>
        </p:spPr>
      </p:pic>
      <p:sp>
        <p:nvSpPr>
          <p:cNvPr id="11" name="Rectangle 6">
            <a:extLst>
              <a:ext uri="{FF2B5EF4-FFF2-40B4-BE49-F238E27FC236}">
                <a16:creationId xmlns:a16="http://schemas.microsoft.com/office/drawing/2014/main" id="{359427B8-4D04-499B-ADC4-C02F51AE0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525"/>
            <a:ext cx="12192000" cy="64008"/>
          </a:xfrm>
          <a:prstGeom prst="rect">
            <a:avLst/>
          </a:prstGeom>
          <a:solidFill>
            <a:schemeClr val="tx2">
              <a:lumMod val="50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2" name="Rectangle 8">
            <a:extLst>
              <a:ext uri="{FF2B5EF4-FFF2-40B4-BE49-F238E27FC236}">
                <a16:creationId xmlns:a16="http://schemas.microsoft.com/office/drawing/2014/main" id="{0724758F-AE3C-4CC9-B58A-FF0B12987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263317"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7839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group of people sitting in a chair&#10;&#10;Description generated with very high confidence">
            <a:extLst>
              <a:ext uri="{FF2B5EF4-FFF2-40B4-BE49-F238E27FC236}">
                <a16:creationId xmlns:a16="http://schemas.microsoft.com/office/drawing/2014/main" id="{E6AB7A24-EF3E-4D2D-9D74-F1E9DF96E6D8}"/>
              </a:ext>
            </a:extLst>
          </p:cNvPr>
          <p:cNvPicPr>
            <a:picLocks noChangeAspect="1"/>
          </p:cNvPicPr>
          <p:nvPr/>
        </p:nvPicPr>
        <p:blipFill rotWithShape="1">
          <a:blip r:embed="rId2">
            <a:extLst>
              <a:ext uri="{28A0092B-C50C-407E-A947-70E740481C1C}">
                <a14:useLocalDpi xmlns:a14="http://schemas.microsoft.com/office/drawing/2010/main" val="0"/>
              </a:ext>
            </a:extLst>
          </a:blip>
          <a:srcRect t="8604" r="2" b="2745"/>
          <a:stretch/>
        </p:blipFill>
        <p:spPr>
          <a:xfrm>
            <a:off x="643467" y="1083908"/>
            <a:ext cx="3278292" cy="1743778"/>
          </a:xfrm>
          <a:prstGeom prst="rect">
            <a:avLst/>
          </a:prstGeom>
        </p:spPr>
      </p:pic>
      <p:pic>
        <p:nvPicPr>
          <p:cNvPr id="3076" name="Picture 4" descr="Image result for shawnee correctional center">
            <a:extLst>
              <a:ext uri="{FF2B5EF4-FFF2-40B4-BE49-F238E27FC236}">
                <a16:creationId xmlns:a16="http://schemas.microsoft.com/office/drawing/2014/main" id="{77704D8D-01EB-4689-8391-4A1F0573444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43493" y="1557228"/>
            <a:ext cx="3743538" cy="374353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shawnee correctional center">
            <a:extLst>
              <a:ext uri="{FF2B5EF4-FFF2-40B4-BE49-F238E27FC236}">
                <a16:creationId xmlns:a16="http://schemas.microsoft.com/office/drawing/2014/main" id="{85B1F60D-9299-4113-84B3-022E63BC5AA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08764" y="773220"/>
            <a:ext cx="3239769" cy="23651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oup of people in a field&#10;&#10;Description generated with very high confidence">
            <a:extLst>
              <a:ext uri="{FF2B5EF4-FFF2-40B4-BE49-F238E27FC236}">
                <a16:creationId xmlns:a16="http://schemas.microsoft.com/office/drawing/2014/main" id="{5E243558-6A1F-467C-99DE-3233833ED0DD}"/>
              </a:ext>
            </a:extLst>
          </p:cNvPr>
          <p:cNvPicPr>
            <a:picLocks noChangeAspect="1"/>
          </p:cNvPicPr>
          <p:nvPr/>
        </p:nvPicPr>
        <p:blipFill rotWithShape="1">
          <a:blip r:embed="rId5">
            <a:extLst>
              <a:ext uri="{28A0092B-C50C-407E-A947-70E740481C1C}">
                <a14:useLocalDpi xmlns:a14="http://schemas.microsoft.com/office/drawing/2010/main" val="0"/>
              </a:ext>
            </a:extLst>
          </a:blip>
          <a:srcRect l="1149" r="1"/>
          <a:stretch/>
        </p:blipFill>
        <p:spPr>
          <a:xfrm>
            <a:off x="643467" y="4030295"/>
            <a:ext cx="3278292" cy="1743801"/>
          </a:xfrm>
          <a:prstGeom prst="rect">
            <a:avLst/>
          </a:prstGeom>
        </p:spPr>
      </p:pic>
      <p:pic>
        <p:nvPicPr>
          <p:cNvPr id="4" name="Picture 3" descr="A person with collar shirt&#10;&#10;Description automatically generated">
            <a:extLst>
              <a:ext uri="{FF2B5EF4-FFF2-40B4-BE49-F238E27FC236}">
                <a16:creationId xmlns:a16="http://schemas.microsoft.com/office/drawing/2014/main" id="{FFD7BCAD-D4EC-4746-8496-FDF559EAF4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8763" y="3698509"/>
            <a:ext cx="3239769" cy="2426699"/>
          </a:xfrm>
          <a:prstGeom prst="rect">
            <a:avLst/>
          </a:prstGeom>
        </p:spPr>
      </p:pic>
    </p:spTree>
    <p:extLst>
      <p:ext uri="{BB962C8B-B14F-4D97-AF65-F5344CB8AC3E}">
        <p14:creationId xmlns:p14="http://schemas.microsoft.com/office/powerpoint/2010/main" val="1266102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BB58064-A4A7-4713-99E4-0FF617635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9392"/>
            <a:ext cx="9139740" cy="6528608"/>
          </a:xfrm>
          <a:custGeom>
            <a:avLst/>
            <a:gdLst>
              <a:gd name="connsiteX0" fmla="*/ 0 w 9139740"/>
              <a:gd name="connsiteY0" fmla="*/ 0 h 6528608"/>
              <a:gd name="connsiteX1" fmla="*/ 4595524 w 9139740"/>
              <a:gd name="connsiteY1" fmla="*/ 0 h 6528608"/>
              <a:gd name="connsiteX2" fmla="*/ 5629354 w 9139740"/>
              <a:gd name="connsiteY2" fmla="*/ 0 h 6528608"/>
              <a:gd name="connsiteX3" fmla="*/ 6101023 w 9139740"/>
              <a:gd name="connsiteY3" fmla="*/ 0 h 6528608"/>
              <a:gd name="connsiteX4" fmla="*/ 9139740 w 9139740"/>
              <a:gd name="connsiteY4" fmla="*/ 6528607 h 6528608"/>
              <a:gd name="connsiteX5" fmla="*/ 8805223 w 9139740"/>
              <a:gd name="connsiteY5" fmla="*/ 6528607 h 6528608"/>
              <a:gd name="connsiteX6" fmla="*/ 8805223 w 9139740"/>
              <a:gd name="connsiteY6" fmla="*/ 6528608 h 6528608"/>
              <a:gd name="connsiteX7" fmla="*/ 2264861 w 9139740"/>
              <a:gd name="connsiteY7" fmla="*/ 6528608 h 6528608"/>
              <a:gd name="connsiteX8" fmla="*/ 2265091 w 9139740"/>
              <a:gd name="connsiteY8" fmla="*/ 6528115 h 6528608"/>
              <a:gd name="connsiteX9" fmla="*/ 464154 w 9139740"/>
              <a:gd name="connsiteY9" fmla="*/ 6528115 h 6528608"/>
              <a:gd name="connsiteX10" fmla="*/ 464154 w 9139740"/>
              <a:gd name="connsiteY10" fmla="*/ 6528608 h 6528608"/>
              <a:gd name="connsiteX11" fmla="*/ 0 w 9139740"/>
              <a:gd name="connsiteY11" fmla="*/ 6528608 h 65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9740" h="6528608">
                <a:moveTo>
                  <a:pt x="0" y="0"/>
                </a:moveTo>
                <a:lnTo>
                  <a:pt x="4595524" y="0"/>
                </a:lnTo>
                <a:lnTo>
                  <a:pt x="5629354" y="0"/>
                </a:lnTo>
                <a:lnTo>
                  <a:pt x="6101023" y="0"/>
                </a:lnTo>
                <a:lnTo>
                  <a:pt x="9139740" y="6528607"/>
                </a:lnTo>
                <a:lnTo>
                  <a:pt x="8805223" y="6528607"/>
                </a:lnTo>
                <a:lnTo>
                  <a:pt x="8805223" y="6528608"/>
                </a:lnTo>
                <a:lnTo>
                  <a:pt x="2264861" y="6528608"/>
                </a:lnTo>
                <a:lnTo>
                  <a:pt x="2265091" y="6528115"/>
                </a:lnTo>
                <a:lnTo>
                  <a:pt x="464154" y="6528115"/>
                </a:lnTo>
                <a:lnTo>
                  <a:pt x="464154" y="6528608"/>
                </a:lnTo>
                <a:lnTo>
                  <a:pt x="0" y="6528608"/>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13AE7E-67B9-4C5D-9ED7-8A7CCBD5F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5258"/>
            <a:ext cx="8887797" cy="6322742"/>
          </a:xfrm>
          <a:custGeom>
            <a:avLst/>
            <a:gdLst>
              <a:gd name="connsiteX0" fmla="*/ 852 w 8887797"/>
              <a:gd name="connsiteY0" fmla="*/ 0 h 6322742"/>
              <a:gd name="connsiteX1" fmla="*/ 4486873 w 8887797"/>
              <a:gd name="connsiteY1" fmla="*/ 0 h 6322742"/>
              <a:gd name="connsiteX2" fmla="*/ 5488103 w 8887797"/>
              <a:gd name="connsiteY2" fmla="*/ 0 h 6322742"/>
              <a:gd name="connsiteX3" fmla="*/ 5944899 w 8887797"/>
              <a:gd name="connsiteY3" fmla="*/ 0 h 6322742"/>
              <a:gd name="connsiteX4" fmla="*/ 8887797 w 8887797"/>
              <a:gd name="connsiteY4" fmla="*/ 6322741 h 6322742"/>
              <a:gd name="connsiteX5" fmla="*/ 8563828 w 8887797"/>
              <a:gd name="connsiteY5" fmla="*/ 6322741 h 6322742"/>
              <a:gd name="connsiteX6" fmla="*/ 8563828 w 8887797"/>
              <a:gd name="connsiteY6" fmla="*/ 6322742 h 6322742"/>
              <a:gd name="connsiteX7" fmla="*/ 2229703 w 8887797"/>
              <a:gd name="connsiteY7" fmla="*/ 6322742 h 6322742"/>
              <a:gd name="connsiteX8" fmla="*/ 2229925 w 8887797"/>
              <a:gd name="connsiteY8" fmla="*/ 6322264 h 6322742"/>
              <a:gd name="connsiteX9" fmla="*/ 485777 w 8887797"/>
              <a:gd name="connsiteY9" fmla="*/ 6322264 h 6322742"/>
              <a:gd name="connsiteX10" fmla="*/ 485777 w 8887797"/>
              <a:gd name="connsiteY10" fmla="*/ 6322742 h 6322742"/>
              <a:gd name="connsiteX11" fmla="*/ 0 w 8887797"/>
              <a:gd name="connsiteY11" fmla="*/ 6322742 h 6322742"/>
              <a:gd name="connsiteX12" fmla="*/ 0 w 8887797"/>
              <a:gd name="connsiteY12" fmla="*/ 488870 h 6322742"/>
              <a:gd name="connsiteX13" fmla="*/ 852 w 8887797"/>
              <a:gd name="connsiteY13" fmla="*/ 488870 h 632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87797" h="6322742">
                <a:moveTo>
                  <a:pt x="852" y="0"/>
                </a:moveTo>
                <a:lnTo>
                  <a:pt x="4486873" y="0"/>
                </a:lnTo>
                <a:lnTo>
                  <a:pt x="5488103" y="0"/>
                </a:lnTo>
                <a:lnTo>
                  <a:pt x="5944899" y="0"/>
                </a:lnTo>
                <a:lnTo>
                  <a:pt x="8887797" y="6322741"/>
                </a:lnTo>
                <a:lnTo>
                  <a:pt x="8563828" y="6322741"/>
                </a:lnTo>
                <a:lnTo>
                  <a:pt x="8563828" y="6322742"/>
                </a:lnTo>
                <a:lnTo>
                  <a:pt x="2229703" y="6322742"/>
                </a:lnTo>
                <a:lnTo>
                  <a:pt x="2229925" y="6322264"/>
                </a:lnTo>
                <a:lnTo>
                  <a:pt x="485777" y="6322264"/>
                </a:lnTo>
                <a:lnTo>
                  <a:pt x="485777" y="6322742"/>
                </a:lnTo>
                <a:lnTo>
                  <a:pt x="0" y="6322742"/>
                </a:lnTo>
                <a:lnTo>
                  <a:pt x="0" y="488870"/>
                </a:lnTo>
                <a:lnTo>
                  <a:pt x="852" y="48887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14400"/>
            <a:ext cx="5029200" cy="1247775"/>
          </a:xfrm>
        </p:spPr>
        <p:txBody>
          <a:bodyPr anchor="b">
            <a:normAutofit/>
          </a:bodyPr>
          <a:lstStyle/>
          <a:p>
            <a:r>
              <a:rPr lang="en-US" sz="3700">
                <a:solidFill>
                  <a:srgbClr val="FFFFFF"/>
                </a:solidFill>
              </a:rPr>
              <a:t>Educational and Vocational Programming</a:t>
            </a:r>
          </a:p>
        </p:txBody>
      </p:sp>
      <p:graphicFrame>
        <p:nvGraphicFramePr>
          <p:cNvPr id="5" name="Content Placeholder 2">
            <a:extLst>
              <a:ext uri="{FF2B5EF4-FFF2-40B4-BE49-F238E27FC236}">
                <a16:creationId xmlns:a16="http://schemas.microsoft.com/office/drawing/2014/main" id="{DDDDE339-9A9F-42A4-8674-7B8860A09F64}"/>
              </a:ext>
            </a:extLst>
          </p:cNvPr>
          <p:cNvGraphicFramePr>
            <a:graphicFrameLocks noGrp="1"/>
          </p:cNvGraphicFramePr>
          <p:nvPr>
            <p:ph idx="1"/>
            <p:extLst>
              <p:ext uri="{D42A27DB-BD31-4B8C-83A1-F6EECF244321}">
                <p14:modId xmlns:p14="http://schemas.microsoft.com/office/powerpoint/2010/main" val="350246088"/>
              </p:ext>
            </p:extLst>
          </p:nvPr>
        </p:nvGraphicFramePr>
        <p:xfrm>
          <a:off x="838201" y="2368041"/>
          <a:ext cx="10428110" cy="4258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1673029"/>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1042416"/>
            <a:ext cx="3800153" cy="4793762"/>
          </a:xfrm>
        </p:spPr>
        <p:txBody>
          <a:bodyPr>
            <a:normAutofit/>
          </a:bodyPr>
          <a:lstStyle/>
          <a:p>
            <a:r>
              <a:rPr lang="en-US" sz="4800"/>
              <a:t>Educational Programming</a:t>
            </a:r>
          </a:p>
        </p:txBody>
      </p:sp>
      <p:grpSp>
        <p:nvGrpSpPr>
          <p:cNvPr id="10" name="Group 9">
            <a:extLst>
              <a:ext uri="{FF2B5EF4-FFF2-40B4-BE49-F238E27FC236}">
                <a16:creationId xmlns:a16="http://schemas.microsoft.com/office/drawing/2014/main" id="{2FA2A407-516C-4590-9403-34038E9BB6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761488"/>
            <a:ext cx="242107" cy="1340860"/>
            <a:chOff x="56167" y="2761488"/>
            <a:chExt cx="242107" cy="1340860"/>
          </a:xfrm>
        </p:grpSpPr>
        <p:sp>
          <p:nvSpPr>
            <p:cNvPr id="11" name="Rectangle 2">
              <a:extLst>
                <a:ext uri="{FF2B5EF4-FFF2-40B4-BE49-F238E27FC236}">
                  <a16:creationId xmlns:a16="http://schemas.microsoft.com/office/drawing/2014/main" id="{D3F47A57-50EC-4964-85FA-84B326B77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59">
              <a:extLst>
                <a:ext uri="{FF2B5EF4-FFF2-40B4-BE49-F238E27FC236}">
                  <a16:creationId xmlns:a16="http://schemas.microsoft.com/office/drawing/2014/main" id="{03467C0A-5C92-4A25-BA16-53665D54B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
              <a:extLst>
                <a:ext uri="{FF2B5EF4-FFF2-40B4-BE49-F238E27FC236}">
                  <a16:creationId xmlns:a16="http://schemas.microsoft.com/office/drawing/2014/main" id="{435F4864-0253-4261-9AED-5E798B971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9">
              <a:extLst>
                <a:ext uri="{FF2B5EF4-FFF2-40B4-BE49-F238E27FC236}">
                  <a16:creationId xmlns:a16="http://schemas.microsoft.com/office/drawing/2014/main" id="{6BEA136C-3A72-42D2-9D59-E9403321B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
              <a:extLst>
                <a:ext uri="{FF2B5EF4-FFF2-40B4-BE49-F238E27FC236}">
                  <a16:creationId xmlns:a16="http://schemas.microsoft.com/office/drawing/2014/main" id="{306AAEAC-F37D-46C1-B3C8-293E7014E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3139D819-91EA-46A0-93FF-45FF7A8A8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
              <a:extLst>
                <a:ext uri="{FF2B5EF4-FFF2-40B4-BE49-F238E27FC236}">
                  <a16:creationId xmlns:a16="http://schemas.microsoft.com/office/drawing/2014/main" id="{08F35BD0-1ED8-41A6-B3CE-C40EAA004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C2886557-BD78-4C10-BB29-2E34CD8C8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CACD67D1-ACC3-43BE-9A0A-7713F6F09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A4E2C77A-D17B-4792-9ED5-287238323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ABE3CB03-D3EF-45F1-8FBD-E9B86CDD1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26C9EA63-B864-4041-AD52-E26240DA3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DFD9C0DC-3AA4-48DE-8C65-AB56C588F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82D52FD4-9CAA-4610-A07A-289A740AF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D0436FA3-25D9-4C12-8F4A-80A407954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49101D1B-A82E-40CF-9A50-754308C21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4F434848-83AC-4070-8D97-8A006210F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40745A98-11F5-47FE-9220-B93A61DA9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47B6E1B3-283D-4CF7-970C-352DB472E5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675737E-FE46-420B-B3AF-75399E8FC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0605" y="1"/>
            <a:ext cx="268139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587" y="767714"/>
            <a:ext cx="6454975" cy="5322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495109" y="1178446"/>
            <a:ext cx="5662845" cy="4543599"/>
          </a:xfrm>
        </p:spPr>
        <p:txBody>
          <a:bodyPr anchor="ctr">
            <a:normAutofit/>
          </a:bodyPr>
          <a:lstStyle/>
          <a:p>
            <a:r>
              <a:rPr lang="en-US" sz="1800">
                <a:solidFill>
                  <a:srgbClr val="FFFFFF"/>
                </a:solidFill>
              </a:rPr>
              <a:t>Adult Basic Education – An open-entry program designed to provide individual instruction in basic math, reading and life skills to those who test below a 6.0 on the TABE test.</a:t>
            </a:r>
          </a:p>
          <a:p>
            <a:r>
              <a:rPr lang="en-US" sz="1800">
                <a:solidFill>
                  <a:srgbClr val="FFFFFF"/>
                </a:solidFill>
              </a:rPr>
              <a:t>Pre-GED – An open-entry program designed to improve individuals’ basic math, reading and life skills to improve TABE test results from 6.0 to 9.0 for entry into GED program.</a:t>
            </a:r>
          </a:p>
          <a:p>
            <a:r>
              <a:rPr lang="en-US" sz="1800">
                <a:solidFill>
                  <a:srgbClr val="FFFFFF"/>
                </a:solidFill>
              </a:rPr>
              <a:t>General Education Development (GED) – An open entry-program which will prepare an individual for the GED test as well as life skills. Program entry is based upon a TABE score of 9.0 or above.</a:t>
            </a:r>
          </a:p>
          <a:p>
            <a:endParaRPr lang="en-US" sz="1800">
              <a:solidFill>
                <a:srgbClr val="FFFFFF"/>
              </a:solidFill>
            </a:endParaRPr>
          </a:p>
        </p:txBody>
      </p:sp>
    </p:spTree>
    <p:extLst>
      <p:ext uri="{BB962C8B-B14F-4D97-AF65-F5344CB8AC3E}">
        <p14:creationId xmlns:p14="http://schemas.microsoft.com/office/powerpoint/2010/main" val="1907389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16805" y="1345958"/>
            <a:ext cx="4193196" cy="4166085"/>
          </a:xfrm>
        </p:spPr>
        <p:txBody>
          <a:bodyPr>
            <a:normAutofit/>
          </a:bodyPr>
          <a:lstStyle/>
          <a:p>
            <a:r>
              <a:rPr lang="en-US" sz="4600"/>
              <a:t>Vocational Programming</a:t>
            </a:r>
          </a:p>
        </p:txBody>
      </p:sp>
      <p:grpSp>
        <p:nvGrpSpPr>
          <p:cNvPr id="14" name="Group 13">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5"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6229734" y="750307"/>
            <a:ext cx="5369326" cy="5357387"/>
          </a:xfrm>
        </p:spPr>
        <p:txBody>
          <a:bodyPr anchor="ctr">
            <a:normAutofit/>
          </a:bodyPr>
          <a:lstStyle/>
          <a:p>
            <a:pPr marL="114300" indent="0">
              <a:buNone/>
            </a:pPr>
            <a:r>
              <a:rPr lang="en-US" sz="2200"/>
              <a:t> </a:t>
            </a:r>
          </a:p>
          <a:p>
            <a:pPr lvl="1"/>
            <a:r>
              <a:rPr lang="en-US" sz="2200"/>
              <a:t>Auto Body</a:t>
            </a:r>
          </a:p>
          <a:p>
            <a:pPr lvl="1"/>
            <a:r>
              <a:rPr lang="en-US" sz="2200"/>
              <a:t>Auto Technology</a:t>
            </a:r>
          </a:p>
          <a:p>
            <a:pPr lvl="1"/>
            <a:r>
              <a:rPr lang="en-US" sz="2200"/>
              <a:t>Construction Occupations</a:t>
            </a:r>
          </a:p>
          <a:p>
            <a:pPr lvl="1"/>
            <a:r>
              <a:rPr lang="en-US" sz="2200"/>
              <a:t>Cosmetology</a:t>
            </a:r>
          </a:p>
          <a:p>
            <a:pPr lvl="1"/>
            <a:r>
              <a:rPr lang="en-US" sz="2200"/>
              <a:t>Culinary Arts</a:t>
            </a:r>
          </a:p>
          <a:p>
            <a:pPr lvl="1"/>
            <a:r>
              <a:rPr lang="en-US" sz="2200"/>
              <a:t>Custodial Maintenance</a:t>
            </a:r>
          </a:p>
          <a:p>
            <a:pPr lvl="1"/>
            <a:r>
              <a:rPr lang="en-US" sz="2200"/>
              <a:t>Horticulture</a:t>
            </a:r>
          </a:p>
          <a:p>
            <a:pPr lvl="1"/>
            <a:r>
              <a:rPr lang="en-US" sz="2200"/>
              <a:t>Industrial Maintenance</a:t>
            </a:r>
          </a:p>
          <a:p>
            <a:pPr lvl="1"/>
            <a:r>
              <a:rPr lang="en-US" sz="2200"/>
              <a:t>Restaurant Management</a:t>
            </a:r>
          </a:p>
          <a:p>
            <a:pPr lvl="1"/>
            <a:r>
              <a:rPr lang="en-US" sz="2200"/>
              <a:t>Warehousing</a:t>
            </a:r>
          </a:p>
          <a:p>
            <a:pPr lvl="1"/>
            <a:r>
              <a:rPr lang="en-US" sz="2200"/>
              <a:t>Welding</a:t>
            </a:r>
          </a:p>
          <a:p>
            <a:pPr lvl="1"/>
            <a:r>
              <a:rPr lang="en-US" sz="2200"/>
              <a:t>Career Technology</a:t>
            </a:r>
          </a:p>
          <a:p>
            <a:pPr lvl="1"/>
            <a:r>
              <a:rPr lang="en-US" sz="2200"/>
              <a:t>Culinary Bridge Program</a:t>
            </a:r>
          </a:p>
          <a:p>
            <a:endParaRPr lang="en-US" sz="2200"/>
          </a:p>
        </p:txBody>
      </p:sp>
    </p:spTree>
    <p:extLst>
      <p:ext uri="{BB962C8B-B14F-4D97-AF65-F5344CB8AC3E}">
        <p14:creationId xmlns:p14="http://schemas.microsoft.com/office/powerpoint/2010/main" val="2203427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2"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Title 2">
            <a:extLst>
              <a:ext uri="{FF2B5EF4-FFF2-40B4-BE49-F238E27FC236}">
                <a16:creationId xmlns:a16="http://schemas.microsoft.com/office/drawing/2014/main" id="{3538123A-8F1F-4163-B3B3-E936BAF7DC57}"/>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Early forms of incarceration in Illinois</a:t>
            </a:r>
          </a:p>
        </p:txBody>
      </p:sp>
      <p:sp>
        <p:nvSpPr>
          <p:cNvPr id="4" name="Content Placeholder 3">
            <a:extLst>
              <a:ext uri="{FF2B5EF4-FFF2-40B4-BE49-F238E27FC236}">
                <a16:creationId xmlns:a16="http://schemas.microsoft.com/office/drawing/2014/main" id="{E1B6B333-3551-430F-9D24-C9A16EB6075B}"/>
              </a:ext>
            </a:extLst>
          </p:cNvPr>
          <p:cNvSpPr>
            <a:spLocks noGrp="1"/>
          </p:cNvSpPr>
          <p:nvPr>
            <p:ph idx="1"/>
          </p:nvPr>
        </p:nvSpPr>
        <p:spPr>
          <a:xfrm>
            <a:off x="4978708" y="885651"/>
            <a:ext cx="6525220" cy="4616849"/>
          </a:xfrm>
        </p:spPr>
        <p:txBody>
          <a:bodyPr anchor="ctr">
            <a:normAutofit fontScale="92500" lnSpcReduction="10000"/>
          </a:bodyPr>
          <a:lstStyle/>
          <a:p>
            <a:r>
              <a:rPr lang="en-US" sz="2000" dirty="0"/>
              <a:t>Public flogging, the pillory for imprisonment, or a short time in county jails comprised the earliest forms of punishment for public offenders after Illinois was chartered in 1818 as the nation's 21</a:t>
            </a:r>
            <a:r>
              <a:rPr lang="en-US" sz="2000" baseline="30000" dirty="0"/>
              <a:t>st</a:t>
            </a:r>
            <a:r>
              <a:rPr lang="en-US" sz="2000" dirty="0"/>
              <a:t> state. The state's few jails consisted of the most part of rude log dwellings.</a:t>
            </a:r>
          </a:p>
          <a:p>
            <a:pPr marL="0" indent="0">
              <a:buNone/>
            </a:pPr>
            <a:endParaRPr lang="en-US" sz="2000" i="1" dirty="0"/>
          </a:p>
          <a:p>
            <a:r>
              <a:rPr lang="en-US" sz="2000" dirty="0"/>
              <a:t>Hans W. </a:t>
            </a:r>
            <a:r>
              <a:rPr lang="en-US" sz="2000" dirty="0" err="1"/>
              <a:t>Mattick</a:t>
            </a:r>
            <a:r>
              <a:rPr lang="en-US" sz="2000" dirty="0"/>
              <a:t> and Ronald P. Sweet, authors of </a:t>
            </a:r>
            <a:r>
              <a:rPr lang="en-US" sz="2000" i="1" dirty="0"/>
              <a:t>Illinois Jails</a:t>
            </a:r>
            <a:r>
              <a:rPr lang="en-US" sz="2000" dirty="0"/>
              <a:t>, have described well the procedure for booking prisoners in the rustic structures: </a:t>
            </a:r>
            <a:r>
              <a:rPr lang="en-US" sz="2000" i="1" dirty="0"/>
              <a:t>In those days, a typical prisoner would have entered a two-story log structure with three or four narrow, barred windows through the only door, located on the second floor. If he was considered dangerous, he would have been let down to the ground floor on a ladder placed through a hole in the ceiling and later withdrawn. He shared his quarters with the debtors, the insane, the inebriate and other "evil doers." Generally, no heat was provided and a bucket served his sanitary needs. </a:t>
            </a:r>
            <a:endParaRPr lang="en-US" sz="2000" dirty="0"/>
          </a:p>
          <a:p>
            <a:endParaRPr lang="en-US" sz="2000" dirty="0"/>
          </a:p>
        </p:txBody>
      </p:sp>
    </p:spTree>
    <p:extLst>
      <p:ext uri="{BB962C8B-B14F-4D97-AF65-F5344CB8AC3E}">
        <p14:creationId xmlns:p14="http://schemas.microsoft.com/office/powerpoint/2010/main" val="37696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627564"/>
            <a:ext cx="7474172" cy="1325563"/>
          </a:xfrm>
        </p:spPr>
        <p:txBody>
          <a:bodyPr>
            <a:normAutofit/>
          </a:bodyPr>
          <a:lstStyle/>
          <a:p>
            <a:r>
              <a:rPr lang="en-US" dirty="0"/>
              <a:t>College Programming</a:t>
            </a:r>
            <a:endParaRPr lang="en-US"/>
          </a:p>
        </p:txBody>
      </p:sp>
      <p:sp>
        <p:nvSpPr>
          <p:cNvPr id="3" name="Content Placeholder 2"/>
          <p:cNvSpPr>
            <a:spLocks noGrp="1"/>
          </p:cNvSpPr>
          <p:nvPr>
            <p:ph idx="1"/>
          </p:nvPr>
        </p:nvSpPr>
        <p:spPr>
          <a:xfrm>
            <a:off x="1136429" y="2278173"/>
            <a:ext cx="6467867" cy="3450613"/>
          </a:xfrm>
        </p:spPr>
        <p:txBody>
          <a:bodyPr anchor="ctr">
            <a:normAutofit/>
          </a:bodyPr>
          <a:lstStyle/>
          <a:p>
            <a:r>
              <a:rPr lang="en-US" sz="2200" dirty="0"/>
              <a:t>College programming is offered at various institutions.</a:t>
            </a:r>
          </a:p>
          <a:p>
            <a:r>
              <a:rPr lang="en-US" sz="2200" dirty="0"/>
              <a:t>College degree programs allow the student to obtain an Associate’s by earning 60 college credits through acceptable performance in college classes offered by Community Colleges under contract with the Department at each facility.</a:t>
            </a:r>
          </a:p>
          <a:p>
            <a:r>
              <a:rPr lang="en-US" sz="2200" dirty="0"/>
              <a:t>Various universities are now offering advanced degrees for the population.</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ooks">
            <a:extLst>
              <a:ext uri="{FF2B5EF4-FFF2-40B4-BE49-F238E27FC236}">
                <a16:creationId xmlns:a16="http://schemas.microsoft.com/office/drawing/2014/main" id="{B39FCC4A-6E39-4449-A422-27D73A727C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85735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008973-65FB-40C1-893A-A58712593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46E3782-47BA-4312-BE15-6DE6C539763A}"/>
              </a:ext>
            </a:extLst>
          </p:cNvPr>
          <p:cNvSpPr>
            <a:spLocks noGrp="1"/>
          </p:cNvSpPr>
          <p:nvPr>
            <p:ph type="title"/>
          </p:nvPr>
        </p:nvSpPr>
        <p:spPr>
          <a:xfrm>
            <a:off x="594360" y="999067"/>
            <a:ext cx="6465757" cy="4856480"/>
          </a:xfrm>
        </p:spPr>
        <p:txBody>
          <a:bodyPr vert="horz" lIns="91440" tIns="45720" rIns="91440" bIns="45720" rtlCol="0" anchor="ctr">
            <a:normAutofit/>
          </a:bodyPr>
          <a:lstStyle/>
          <a:p>
            <a:r>
              <a:rPr lang="en-US" sz="6600" kern="1200" dirty="0">
                <a:solidFill>
                  <a:schemeClr val="tx1"/>
                </a:solidFill>
                <a:latin typeface="+mj-lt"/>
                <a:ea typeface="+mj-ea"/>
                <a:cs typeface="+mj-cs"/>
              </a:rPr>
              <a:t>Reentry Unit – Enhancing Reentry Pathways</a:t>
            </a:r>
          </a:p>
        </p:txBody>
      </p:sp>
      <p:sp>
        <p:nvSpPr>
          <p:cNvPr id="11" name="Rectangle 10">
            <a:extLst>
              <a:ext uri="{FF2B5EF4-FFF2-40B4-BE49-F238E27FC236}">
                <a16:creationId xmlns:a16="http://schemas.microsoft.com/office/drawing/2014/main" id="{2558829B-C7EF-4D51-94DF-A8B1A80C2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0605" y="1"/>
            <a:ext cx="268139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0A6D10-3F68-4EAB-9085-93C36B5FC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94507" y="767714"/>
            <a:ext cx="3860055" cy="5322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38C6B01-5C30-47AE-94D3-B54B34D688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761488"/>
            <a:ext cx="242107" cy="1340860"/>
            <a:chOff x="56167" y="2761488"/>
            <a:chExt cx="242107" cy="1340860"/>
          </a:xfrm>
        </p:grpSpPr>
        <p:sp>
          <p:nvSpPr>
            <p:cNvPr id="16" name="Rectangle 2">
              <a:extLst>
                <a:ext uri="{FF2B5EF4-FFF2-40B4-BE49-F238E27FC236}">
                  <a16:creationId xmlns:a16="http://schemas.microsoft.com/office/drawing/2014/main" id="{8C957847-7C0E-48CD-A0C7-E8F76FCB0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750A171B-FE02-4328-8218-84B8A73D2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D250ED76-8AAB-4BA3-8FB9-7D9DAD1EF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90E9A077-3D43-42CE-A80F-4D77A9640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13B87A5D-9EA1-4543-A4CB-0E744C22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95211382-25DA-4D78-8A2A-65BF812E1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DB854E96-4BF7-41B7-98ED-218896E4B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37D8D120-EF4A-4300-A248-1F0A6EF04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AC2782E1-E97A-4860-805A-381C628EF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DA923931-3C79-451C-B0DD-D8C5C9B12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96552411-1484-4559-9B19-D82BA727F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96625486-87AB-40D0-B29C-F061F36B0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5CF69521-6B14-449B-AFAD-5246F7BBF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FCCB1E40-AD9F-4FDE-9794-BA67A8F09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072A675B-C9E6-4B87-B488-FB7450C0A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07438C80-8A3A-4E13-838D-B676C615B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03A1462E-5653-41AA-9086-553DD10C1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5D0C27E-61AE-48DC-95B4-5FEBCE413A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AE1C1E45-C712-4F12-B421-9DBD634FCE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6537F337-22CC-46D3-8A70-335E1E44E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030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B19AB7F-23A2-B1ED-DFF5-976014079F78}"/>
              </a:ext>
            </a:extLst>
          </p:cNvPr>
          <p:cNvPicPr>
            <a:picLocks noChangeAspect="1"/>
          </p:cNvPicPr>
          <p:nvPr/>
        </p:nvPicPr>
        <p:blipFill rotWithShape="1">
          <a:blip r:embed="rId3"/>
          <a:srcRect l="3825" r="7872"/>
          <a:stretch/>
        </p:blipFill>
        <p:spPr>
          <a:xfrm>
            <a:off x="4117521" y="10"/>
            <a:ext cx="8074479" cy="6857990"/>
          </a:xfrm>
          <a:prstGeom prst="rect">
            <a:avLst/>
          </a:prstGeom>
        </p:spPr>
      </p:pic>
      <p:sp>
        <p:nvSpPr>
          <p:cNvPr id="29" name="Freeform: Shape 28">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8B27B7C-1885-449B-8B43-E524F7683094}"/>
              </a:ext>
            </a:extLst>
          </p:cNvPr>
          <p:cNvSpPr>
            <a:spLocks noGrp="1"/>
          </p:cNvSpPr>
          <p:nvPr>
            <p:ph type="title"/>
          </p:nvPr>
        </p:nvSpPr>
        <p:spPr>
          <a:xfrm>
            <a:off x="804672" y="365125"/>
            <a:ext cx="5266155" cy="1325563"/>
          </a:xfrm>
        </p:spPr>
        <p:txBody>
          <a:bodyPr>
            <a:normAutofit/>
          </a:bodyPr>
          <a:lstStyle/>
          <a:p>
            <a:r>
              <a:rPr lang="en-US"/>
              <a:t>Reentry Resource Rooms</a:t>
            </a:r>
          </a:p>
        </p:txBody>
      </p:sp>
      <p:graphicFrame>
        <p:nvGraphicFramePr>
          <p:cNvPr id="5" name="Content Placeholder 2">
            <a:extLst>
              <a:ext uri="{FF2B5EF4-FFF2-40B4-BE49-F238E27FC236}">
                <a16:creationId xmlns:a16="http://schemas.microsoft.com/office/drawing/2014/main" id="{AA9702B4-1881-46B5-96BB-916656333A57}"/>
              </a:ext>
            </a:extLst>
          </p:cNvPr>
          <p:cNvGraphicFramePr>
            <a:graphicFrameLocks noGrp="1"/>
          </p:cNvGraphicFramePr>
          <p:nvPr>
            <p:ph idx="1"/>
            <p:extLst>
              <p:ext uri="{D42A27DB-BD31-4B8C-83A1-F6EECF244321}">
                <p14:modId xmlns:p14="http://schemas.microsoft.com/office/powerpoint/2010/main" val="3012560929"/>
              </p:ext>
            </p:extLst>
          </p:nvPr>
        </p:nvGraphicFramePr>
        <p:xfrm>
          <a:off x="804672" y="2022601"/>
          <a:ext cx="3941499" cy="41543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74464551"/>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6479D8-69A5-4B10-924A-5BD60ABE9407}"/>
              </a:ext>
            </a:extLst>
          </p:cNvPr>
          <p:cNvSpPr>
            <a:spLocks noGrp="1"/>
          </p:cNvSpPr>
          <p:nvPr>
            <p:ph type="title"/>
          </p:nvPr>
        </p:nvSpPr>
        <p:spPr>
          <a:xfrm>
            <a:off x="838200" y="556995"/>
            <a:ext cx="10515600" cy="1133693"/>
          </a:xfrm>
        </p:spPr>
        <p:txBody>
          <a:bodyPr>
            <a:normAutofit/>
          </a:bodyPr>
          <a:lstStyle/>
          <a:p>
            <a:r>
              <a:rPr lang="en-US" sz="5200"/>
              <a:t>Workforce Development</a:t>
            </a:r>
          </a:p>
        </p:txBody>
      </p:sp>
      <p:graphicFrame>
        <p:nvGraphicFramePr>
          <p:cNvPr id="7" name="Content Placeholder 2">
            <a:extLst>
              <a:ext uri="{FF2B5EF4-FFF2-40B4-BE49-F238E27FC236}">
                <a16:creationId xmlns:a16="http://schemas.microsoft.com/office/drawing/2014/main" id="{78C3CA67-0032-4BCE-AD8E-F9F13FFF0825}"/>
              </a:ext>
            </a:extLst>
          </p:cNvPr>
          <p:cNvGraphicFramePr/>
          <p:nvPr>
            <p:extLst>
              <p:ext uri="{D42A27DB-BD31-4B8C-83A1-F6EECF244321}">
                <p14:modId xmlns:p14="http://schemas.microsoft.com/office/powerpoint/2010/main" val="3700858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3250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6"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7"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8"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9"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1"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456843C3-7D3A-4F22-9D19-D904316905D4}"/>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Housing</a:t>
            </a:r>
          </a:p>
        </p:txBody>
      </p:sp>
      <p:graphicFrame>
        <p:nvGraphicFramePr>
          <p:cNvPr id="18" name="Content Placeholder 2">
            <a:extLst>
              <a:ext uri="{FF2B5EF4-FFF2-40B4-BE49-F238E27FC236}">
                <a16:creationId xmlns:a16="http://schemas.microsoft.com/office/drawing/2014/main" id="{7A08BE8E-CA0E-4CBA-A15B-108FF653C751}"/>
              </a:ext>
            </a:extLst>
          </p:cNvPr>
          <p:cNvGraphicFramePr>
            <a:graphicFrameLocks noGrp="1"/>
          </p:cNvGraphicFramePr>
          <p:nvPr>
            <p:ph idx="1"/>
            <p:extLst>
              <p:ext uri="{D42A27DB-BD31-4B8C-83A1-F6EECF244321}">
                <p14:modId xmlns:p14="http://schemas.microsoft.com/office/powerpoint/2010/main" val="705574299"/>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6233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A571D4B-0DF3-405C-8C46-3D466E453CCC}"/>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Coordination of Care</a:t>
            </a:r>
          </a:p>
        </p:txBody>
      </p:sp>
    </p:spTree>
    <p:extLst>
      <p:ext uri="{BB962C8B-B14F-4D97-AF65-F5344CB8AC3E}">
        <p14:creationId xmlns:p14="http://schemas.microsoft.com/office/powerpoint/2010/main" val="977491486"/>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6590662" y="4267832"/>
            <a:ext cx="4805996" cy="1297115"/>
          </a:xfrm>
        </p:spPr>
        <p:txBody>
          <a:bodyPr vert="horz" lIns="91440" tIns="45720" rIns="91440" bIns="45720" rtlCol="0" anchor="t">
            <a:normAutofit/>
          </a:bodyPr>
          <a:lstStyle/>
          <a:p>
            <a:r>
              <a:rPr lang="en-US" kern="1200">
                <a:solidFill>
                  <a:srgbClr val="000000"/>
                </a:solidFill>
                <a:latin typeface="+mj-lt"/>
                <a:ea typeface="+mj-ea"/>
                <a:cs typeface="+mj-cs"/>
              </a:rPr>
              <a:t>Questions</a:t>
            </a:r>
          </a:p>
        </p:txBody>
      </p:sp>
      <p:sp>
        <p:nvSpPr>
          <p:cNvPr id="3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5" name="Graphic 7" descr="Help">
            <a:extLst>
              <a:ext uri="{FF2B5EF4-FFF2-40B4-BE49-F238E27FC236}">
                <a16:creationId xmlns:a16="http://schemas.microsoft.com/office/drawing/2014/main" id="{6DEA0D8C-F71C-43BB-A30F-B100658A14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709230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illinois prison historical photos">
            <a:extLst>
              <a:ext uri="{FF2B5EF4-FFF2-40B4-BE49-F238E27FC236}">
                <a16:creationId xmlns:a16="http://schemas.microsoft.com/office/drawing/2014/main" id="{847FF178-13AA-4D13-8ED2-C494241982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937" r="-2" b="9994"/>
          <a:stretch/>
        </p:blipFill>
        <p:spPr bwMode="auto">
          <a:xfrm>
            <a:off x="692597" y="321734"/>
            <a:ext cx="4955973" cy="29051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oup of people posing for a photo&#10;&#10;Description generated with very high confidence">
            <a:extLst>
              <a:ext uri="{FF2B5EF4-FFF2-40B4-BE49-F238E27FC236}">
                <a16:creationId xmlns:a16="http://schemas.microsoft.com/office/drawing/2014/main" id="{657B318C-F677-4792-BCEB-0B9F00447053}"/>
              </a:ext>
            </a:extLst>
          </p:cNvPr>
          <p:cNvPicPr>
            <a:picLocks noChangeAspect="1"/>
          </p:cNvPicPr>
          <p:nvPr/>
        </p:nvPicPr>
        <p:blipFill rotWithShape="1">
          <a:blip r:embed="rId3">
            <a:extLst>
              <a:ext uri="{28A0092B-C50C-407E-A947-70E740481C1C}">
                <a14:useLocalDpi xmlns:a14="http://schemas.microsoft.com/office/drawing/2010/main" val="0"/>
              </a:ext>
            </a:extLst>
          </a:blip>
          <a:srcRect t="2723" r="1" b="1"/>
          <a:stretch/>
        </p:blipFill>
        <p:spPr>
          <a:xfrm>
            <a:off x="1028821" y="3631096"/>
            <a:ext cx="4283524" cy="2760560"/>
          </a:xfrm>
          <a:prstGeom prst="rect">
            <a:avLst/>
          </a:prstGeom>
        </p:spPr>
      </p:pic>
      <p:sp>
        <p:nvSpPr>
          <p:cNvPr id="1028" name="Rectangle 134">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house covered in snow&#10;&#10;Description generated with high confidence">
            <a:extLst>
              <a:ext uri="{FF2B5EF4-FFF2-40B4-BE49-F238E27FC236}">
                <a16:creationId xmlns:a16="http://schemas.microsoft.com/office/drawing/2014/main" id="{FF13349A-1FFA-42C9-B8CA-66F7F3D88364}"/>
              </a:ext>
            </a:extLst>
          </p:cNvPr>
          <p:cNvPicPr>
            <a:picLocks noChangeAspect="1"/>
          </p:cNvPicPr>
          <p:nvPr/>
        </p:nvPicPr>
        <p:blipFill rotWithShape="1">
          <a:blip r:embed="rId4">
            <a:extLst>
              <a:ext uri="{28A0092B-C50C-407E-A947-70E740481C1C}">
                <a14:useLocalDpi xmlns:a14="http://schemas.microsoft.com/office/drawing/2010/main" val="0"/>
              </a:ext>
            </a:extLst>
          </a:blip>
          <a:srcRect l="9464" r="22806" b="-1"/>
          <a:stretch/>
        </p:blipFill>
        <p:spPr>
          <a:xfrm>
            <a:off x="6308034" y="413122"/>
            <a:ext cx="5426764" cy="5887146"/>
          </a:xfrm>
          <a:prstGeom prst="rect">
            <a:avLst/>
          </a:prstGeom>
        </p:spPr>
      </p:pic>
    </p:spTree>
    <p:extLst>
      <p:ext uri="{BB962C8B-B14F-4D97-AF65-F5344CB8AC3E}">
        <p14:creationId xmlns:p14="http://schemas.microsoft.com/office/powerpoint/2010/main" val="4057529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and white photo of a person&#10;&#10;Description generated with high confidence">
            <a:extLst>
              <a:ext uri="{FF2B5EF4-FFF2-40B4-BE49-F238E27FC236}">
                <a16:creationId xmlns:a16="http://schemas.microsoft.com/office/drawing/2014/main" id="{0D82BD9A-3D73-4BF5-AE77-EBDD1CC3BA90}"/>
              </a:ext>
            </a:extLst>
          </p:cNvPr>
          <p:cNvPicPr>
            <a:picLocks noChangeAspect="1"/>
          </p:cNvPicPr>
          <p:nvPr/>
        </p:nvPicPr>
        <p:blipFill rotWithShape="1">
          <a:blip r:embed="rId2">
            <a:extLst>
              <a:ext uri="{28A0092B-C50C-407E-A947-70E740481C1C}">
                <a14:useLocalDpi xmlns:a14="http://schemas.microsoft.com/office/drawing/2010/main" val="0"/>
              </a:ext>
            </a:extLst>
          </a:blip>
          <a:srcRect t="12493" b="10452"/>
          <a:stretch/>
        </p:blipFill>
        <p:spPr>
          <a:xfrm>
            <a:off x="20" y="10"/>
            <a:ext cx="12191980" cy="6857990"/>
          </a:xfrm>
          <a:prstGeom prst="rect">
            <a:avLst/>
          </a:prstGeom>
        </p:spPr>
      </p:pic>
    </p:spTree>
    <p:extLst>
      <p:ext uri="{BB962C8B-B14F-4D97-AF65-F5344CB8AC3E}">
        <p14:creationId xmlns:p14="http://schemas.microsoft.com/office/powerpoint/2010/main" val="100712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819D53-3B3E-45AA-A526-75BA2F3A0343}"/>
              </a:ext>
            </a:extLst>
          </p:cNvPr>
          <p:cNvSpPr>
            <a:spLocks noGrp="1"/>
          </p:cNvSpPr>
          <p:nvPr>
            <p:ph type="title"/>
          </p:nvPr>
        </p:nvSpPr>
        <p:spPr>
          <a:xfrm>
            <a:off x="1033272" y="954284"/>
            <a:ext cx="10513106" cy="2943432"/>
          </a:xfrm>
        </p:spPr>
        <p:txBody>
          <a:bodyPr vert="horz" lIns="91440" tIns="45720" rIns="91440" bIns="45720" rtlCol="0" anchor="b">
            <a:normAutofit/>
          </a:bodyPr>
          <a:lstStyle/>
          <a:p>
            <a:r>
              <a:rPr lang="en-US" sz="8000" kern="1200">
                <a:solidFill>
                  <a:schemeClr val="tx1"/>
                </a:solidFill>
                <a:latin typeface="+mj-lt"/>
                <a:ea typeface="+mj-ea"/>
                <a:cs typeface="+mj-cs"/>
              </a:rPr>
              <a:t>For the women…</a:t>
            </a:r>
          </a:p>
        </p:txBody>
      </p:sp>
      <p:sp>
        <p:nvSpPr>
          <p:cNvPr id="18" name="Rectangle 17">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21"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4729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om filled with furniture and a fireplace&#10;&#10;Description generated with high confidence">
            <a:extLst>
              <a:ext uri="{FF2B5EF4-FFF2-40B4-BE49-F238E27FC236}">
                <a16:creationId xmlns:a16="http://schemas.microsoft.com/office/drawing/2014/main" id="{3EF5B4A2-2F92-4998-9873-DAF619B11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356" y="319027"/>
            <a:ext cx="4995333" cy="2778736"/>
          </a:xfrm>
          <a:prstGeom prst="rect">
            <a:avLst/>
          </a:prstGeom>
        </p:spPr>
      </p:pic>
      <p:pic>
        <p:nvPicPr>
          <p:cNvPr id="5" name="Picture 4" descr="A picture containing photo, building, old&#10;&#10;Description generated with high confidence">
            <a:extLst>
              <a:ext uri="{FF2B5EF4-FFF2-40B4-BE49-F238E27FC236}">
                <a16:creationId xmlns:a16="http://schemas.microsoft.com/office/drawing/2014/main" id="{C5884054-C3A5-4B38-95CB-95A384E6C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9176" y="319026"/>
            <a:ext cx="4552935" cy="2778737"/>
          </a:xfrm>
          <a:prstGeom prst="rect">
            <a:avLst/>
          </a:prstGeom>
        </p:spPr>
      </p:pic>
      <p:pic>
        <p:nvPicPr>
          <p:cNvPr id="9" name="Picture 8" descr="A group of people posing for a photo&#10;&#10;Description generated with high confidence">
            <a:extLst>
              <a:ext uri="{FF2B5EF4-FFF2-40B4-BE49-F238E27FC236}">
                <a16:creationId xmlns:a16="http://schemas.microsoft.com/office/drawing/2014/main" id="{9D51422F-3766-4779-8E81-715A79C2CA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5452" y="3760238"/>
            <a:ext cx="3768704" cy="2778737"/>
          </a:xfrm>
          <a:prstGeom prst="rect">
            <a:avLst/>
          </a:prstGeom>
        </p:spPr>
      </p:pic>
      <p:sp>
        <p:nvSpPr>
          <p:cNvPr id="10" name="Rectangle 9">
            <a:extLst>
              <a:ext uri="{FF2B5EF4-FFF2-40B4-BE49-F238E27FC236}">
                <a16:creationId xmlns:a16="http://schemas.microsoft.com/office/drawing/2014/main" id="{8ABF99BB-96C5-49D8-841B-BBF82CD48B37}"/>
              </a:ext>
            </a:extLst>
          </p:cNvPr>
          <p:cNvSpPr/>
          <p:nvPr/>
        </p:nvSpPr>
        <p:spPr>
          <a:xfrm>
            <a:off x="575733" y="3429000"/>
            <a:ext cx="6179630" cy="3139321"/>
          </a:xfrm>
          <a:prstGeom prst="rect">
            <a:avLst/>
          </a:prstGeom>
        </p:spPr>
        <p:txBody>
          <a:bodyPr wrap="square">
            <a:spAutoFit/>
          </a:bodyPr>
          <a:lstStyle/>
          <a:p>
            <a:r>
              <a:rPr lang="en-US" i="0" dirty="0">
                <a:solidFill>
                  <a:srgbClr val="333333"/>
                </a:solidFill>
                <a:effectLst/>
                <a:latin typeface="Arial" panose="020B0604020202020204" pitchFamily="34" charset="0"/>
              </a:rPr>
              <a:t>In the early 1930's Illinois prisons were dank, overcrowded, and sanitary conditions were fair at best. Dismal at worst. The Women's Clubs of Illinois undertook a project to build an institution strictly for incarcerated women and in 1931 at a cost of $850,000.00 a state of the art facility was built in the farmlands outside Dwight. The location was chosen for it's pleasant countryside,  flora and fauna because it was believed that "Beautiful surroundings, orderly training and kindliness would overcome the effects of bad breeding, environment, and adverse mental conditions".</a:t>
            </a:r>
            <a:br>
              <a:rPr lang="en-US" i="0" dirty="0">
                <a:solidFill>
                  <a:srgbClr val="333333"/>
                </a:solidFill>
                <a:effectLst/>
                <a:latin typeface="Arial" panose="020B0604020202020204" pitchFamily="34" charset="0"/>
              </a:rPr>
            </a:br>
            <a:endParaRPr lang="en-US" dirty="0"/>
          </a:p>
        </p:txBody>
      </p:sp>
      <p:sp>
        <p:nvSpPr>
          <p:cNvPr id="2" name="Rectangle 1">
            <a:extLst>
              <a:ext uri="{FF2B5EF4-FFF2-40B4-BE49-F238E27FC236}">
                <a16:creationId xmlns:a16="http://schemas.microsoft.com/office/drawing/2014/main" id="{02B99552-F102-4BF0-8AAF-619582AC0291}"/>
              </a:ext>
            </a:extLst>
          </p:cNvPr>
          <p:cNvSpPr/>
          <p:nvPr/>
        </p:nvSpPr>
        <p:spPr>
          <a:xfrm>
            <a:off x="8061648" y="3105835"/>
            <a:ext cx="3402507" cy="646331"/>
          </a:xfrm>
          <a:prstGeom prst="rect">
            <a:avLst/>
          </a:prstGeom>
        </p:spPr>
        <p:txBody>
          <a:bodyPr wrap="square">
            <a:spAutoFit/>
          </a:bodyPr>
          <a:lstStyle/>
          <a:p>
            <a:r>
              <a:rPr lang="en-US" sz="1200" dirty="0">
                <a:hlinkClick r:id="rId5"/>
              </a:rPr>
              <a:t>http://offthebeatenpathinillinois.blogspot.com/2016/10/oakdale-womens-reformatory.html</a:t>
            </a:r>
            <a:endParaRPr lang="en-US" sz="1200" dirty="0"/>
          </a:p>
          <a:p>
            <a:endParaRPr lang="en-US" sz="1200" dirty="0"/>
          </a:p>
        </p:txBody>
      </p:sp>
    </p:spTree>
    <p:extLst>
      <p:ext uri="{BB962C8B-B14F-4D97-AF65-F5344CB8AC3E}">
        <p14:creationId xmlns:p14="http://schemas.microsoft.com/office/powerpoint/2010/main" val="2972428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DEB424-82ED-490A-9C38-C6BC9B62C8DC}"/>
              </a:ext>
            </a:extLst>
          </p:cNvPr>
          <p:cNvSpPr/>
          <p:nvPr/>
        </p:nvSpPr>
        <p:spPr>
          <a:xfrm>
            <a:off x="5225142" y="1443841"/>
            <a:ext cx="6083559" cy="3970318"/>
          </a:xfrm>
          <a:prstGeom prst="rect">
            <a:avLst/>
          </a:prstGeom>
        </p:spPr>
        <p:txBody>
          <a:bodyPr wrap="square">
            <a:spAutoFit/>
          </a:bodyPr>
          <a:lstStyle/>
          <a:p>
            <a:r>
              <a:rPr lang="en-US" i="0" dirty="0">
                <a:solidFill>
                  <a:srgbClr val="333333"/>
                </a:solidFill>
                <a:effectLst/>
                <a:latin typeface="Arial" panose="020B0604020202020204" pitchFamily="34" charset="0"/>
              </a:rPr>
              <a:t>Here are a few lines from the dedication brochure that was given out on opening day: "Believing idleness is a contributing cause for the unrest and discontent so prevalent in institutions the policy that has been approved allows for 8 hours of work or school 6 days a week", "The commercial laundry offers an excellent opportunity for those adapted to this work-hand laundry being part of the training. The industrial building includes space for power sewing machines, with opportunity for hand sewing, mending, fancy work and the factory type of sewing. The garden of 12 acres, the care of the flowers and shrubs, 130 sheep and 2000 chickens and the farm work provide the outdoor work so beneficial to certain groups. Home economics and canning form part of the work"</a:t>
            </a:r>
            <a:endParaRPr lang="en-US" dirty="0"/>
          </a:p>
        </p:txBody>
      </p:sp>
      <p:pic>
        <p:nvPicPr>
          <p:cNvPr id="3" name="Picture 2" descr="A picture containing text&#10;&#10;Description generated with high confidence">
            <a:extLst>
              <a:ext uri="{FF2B5EF4-FFF2-40B4-BE49-F238E27FC236}">
                <a16:creationId xmlns:a16="http://schemas.microsoft.com/office/drawing/2014/main" id="{B939B55F-ECFF-4255-B2CC-E01B78345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96" y="998376"/>
            <a:ext cx="4040155" cy="4895992"/>
          </a:xfrm>
          <a:prstGeom prst="rect">
            <a:avLst/>
          </a:prstGeom>
        </p:spPr>
      </p:pic>
    </p:spTree>
    <p:extLst>
      <p:ext uri="{BB962C8B-B14F-4D97-AF65-F5344CB8AC3E}">
        <p14:creationId xmlns:p14="http://schemas.microsoft.com/office/powerpoint/2010/main" val="2726923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8A9135-A0EB-46C3-9CD6-1864AE2CA5EB}"/>
              </a:ext>
            </a:extLst>
          </p:cNvPr>
          <p:cNvSpPr/>
          <p:nvPr/>
        </p:nvSpPr>
        <p:spPr>
          <a:xfrm>
            <a:off x="1101012" y="391886"/>
            <a:ext cx="9647853" cy="6463308"/>
          </a:xfrm>
          <a:prstGeom prst="rect">
            <a:avLst/>
          </a:prstGeom>
        </p:spPr>
        <p:txBody>
          <a:bodyPr wrap="square">
            <a:spAutoFit/>
          </a:bodyPr>
          <a:lstStyle/>
          <a:p>
            <a:r>
              <a:rPr lang="en-US" dirty="0">
                <a:effectLst/>
              </a:rPr>
              <a:t>A new era in corrections in Illinois was begun on July 22, 1969, when Governor Richard B. Ogilvie created the Task Force on Corrections, and named as its chairman Peter B. </a:t>
            </a:r>
            <a:r>
              <a:rPr lang="en-US" dirty="0" err="1">
                <a:effectLst/>
              </a:rPr>
              <a:t>Bensinger</a:t>
            </a:r>
            <a:r>
              <a:rPr lang="en-US" dirty="0">
                <a:effectLst/>
              </a:rPr>
              <a:t>, chairman of the Illinois Youth Commission. The task force met throughout the summer of 1969 and presented its recommendations to Governor Ogilvie that November.</a:t>
            </a:r>
          </a:p>
          <a:p>
            <a:endParaRPr lang="en-US" dirty="0"/>
          </a:p>
          <a:p>
            <a:r>
              <a:rPr lang="en-US" dirty="0">
                <a:effectLst/>
              </a:rPr>
              <a:t>In presenting his message outlining creation of the new Department of Corrections to the 76th General Assembly, Governor Ogilvie said, "In recommending this department, I emphasize this: we must break the present cycle of arrest, incarceration and release, which in a majority of cases is repeated over and over again. We are faced with the most difficult of all tasks–the understanding and changing of human behavior–and we must approach our job with a full awareness of the failure of past policies.</a:t>
            </a:r>
          </a:p>
          <a:p>
            <a:endParaRPr lang="en-US" dirty="0">
              <a:effectLst/>
            </a:endParaRPr>
          </a:p>
          <a:p>
            <a:r>
              <a:rPr lang="en-US" dirty="0">
                <a:effectLst/>
              </a:rPr>
              <a:t>"In Illinois we keep our adult felons incarcerated for periods longer than 45 other states, yet our rate of recidivism, or return to prison, is one of the highest. We speak of rehabilitation, but we provide only one vocational officer to every 50 custodial officers at Joliet. We have given our state a half-way house program and work release programs, but we have not given a full professional department to administer these programs.“</a:t>
            </a:r>
          </a:p>
          <a:p>
            <a:endParaRPr lang="en-US" dirty="0">
              <a:effectLst/>
            </a:endParaRPr>
          </a:p>
          <a:p>
            <a:r>
              <a:rPr lang="en-US" dirty="0">
                <a:effectLst/>
              </a:rPr>
              <a:t>"The proposal which I am submitting to you today for the creation of the Department of Corrections is an adaption of the Model Act for Standard Correctional Services of the National Council on Crime and Delinquency. This Model Act has served as the pattern for penal reform in four states in the last three years. It reflects a joint effort, which we have undertaken with the John Howard Association and the Illinois Committee of the NCCD."</a:t>
            </a:r>
          </a:p>
        </p:txBody>
      </p:sp>
    </p:spTree>
    <p:extLst>
      <p:ext uri="{BB962C8B-B14F-4D97-AF65-F5344CB8AC3E}">
        <p14:creationId xmlns:p14="http://schemas.microsoft.com/office/powerpoint/2010/main" val="1843445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9057</TotalTime>
  <Words>2013</Words>
  <Application>Microsoft Office PowerPoint</Application>
  <PresentationFormat>Widescreen</PresentationFormat>
  <Paragraphs>113</Paragraphs>
  <Slides>36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-apple-system</vt:lpstr>
      <vt:lpstr>Arial</vt:lpstr>
      <vt:lpstr>Calibri</vt:lpstr>
      <vt:lpstr>Calibri Light</vt:lpstr>
      <vt:lpstr>Office Theme</vt:lpstr>
      <vt:lpstr>Expanding Opportunities for Justice Involved Individuals – The Transformational Path</vt:lpstr>
      <vt:lpstr>The Evolution of Corrections – some historical perspective to begin</vt:lpstr>
      <vt:lpstr>Early forms of incarceration in Illinois</vt:lpstr>
      <vt:lpstr>PowerPoint Presentation</vt:lpstr>
      <vt:lpstr>PowerPoint Presentation</vt:lpstr>
      <vt:lpstr>For the women…</vt:lpstr>
      <vt:lpstr>PowerPoint Presentation</vt:lpstr>
      <vt:lpstr>PowerPoint Presentation</vt:lpstr>
      <vt:lpstr>PowerPoint Presentation</vt:lpstr>
      <vt:lpstr>The Times Are Changing</vt:lpstr>
      <vt:lpstr>Agency Mission </vt:lpstr>
      <vt:lpstr>Programs and Support Services’ Mission</vt:lpstr>
      <vt:lpstr>How do we accomplish both of those missions?</vt:lpstr>
      <vt:lpstr>Risk and Needs Assessment – the Driver of Program Delivery</vt:lpstr>
      <vt:lpstr>Implementation of the ORAS</vt:lpstr>
      <vt:lpstr>Programming and Education are key to ending cycles of poverty and crime</vt:lpstr>
      <vt:lpstr>PROGRAMMING!!!!!!!!!!</vt:lpstr>
      <vt:lpstr>Sheridan Correctional Center</vt:lpstr>
      <vt:lpstr>Sheridan Correctional Center</vt:lpstr>
      <vt:lpstr>Southwestern Correctional Center </vt:lpstr>
      <vt:lpstr>Southwestern Illinois Correctional Center</vt:lpstr>
      <vt:lpstr>Decatur Correctional Center – Moms/Babies and Family Reunification Units</vt:lpstr>
      <vt:lpstr>Logan Correctional Center – utlizing gender responsive treatment and care</vt:lpstr>
      <vt:lpstr>PowerPoint Presentation</vt:lpstr>
      <vt:lpstr>PowerPoint Presentation</vt:lpstr>
      <vt:lpstr>PowerPoint Presentation</vt:lpstr>
      <vt:lpstr>Educational and Vocational Programming</vt:lpstr>
      <vt:lpstr>Educational Programming</vt:lpstr>
      <vt:lpstr>Vocational Programming</vt:lpstr>
      <vt:lpstr>College Programming</vt:lpstr>
      <vt:lpstr>Reentry Unit – Enhancing Reentry Pathways</vt:lpstr>
      <vt:lpstr>Reentry Resource Rooms</vt:lpstr>
      <vt:lpstr>Workforce Development</vt:lpstr>
      <vt:lpstr>Housing</vt:lpstr>
      <vt:lpstr>Coordination of Care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Opportunities for Justice Involved Individuals – The Transformational Path</dc:title>
  <dc:creator>Williams, Alyssa</dc:creator>
  <cp:lastModifiedBy>Dona Howell</cp:lastModifiedBy>
  <cp:revision>20</cp:revision>
  <dcterms:created xsi:type="dcterms:W3CDTF">2020-02-27T18:40:20Z</dcterms:created>
  <dcterms:modified xsi:type="dcterms:W3CDTF">2023-02-17T14:25:38Z</dcterms:modified>
</cp:coreProperties>
</file>